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handoutMasterIdLst>
    <p:handoutMasterId r:id="rId40"/>
  </p:handoutMasterIdLst>
  <p:sldIdLst>
    <p:sldId id="295" r:id="rId2"/>
    <p:sldId id="296" r:id="rId3"/>
    <p:sldId id="319" r:id="rId4"/>
    <p:sldId id="320" r:id="rId5"/>
    <p:sldId id="321" r:id="rId6"/>
    <p:sldId id="322" r:id="rId7"/>
    <p:sldId id="323" r:id="rId8"/>
    <p:sldId id="326" r:id="rId9"/>
    <p:sldId id="327" r:id="rId10"/>
    <p:sldId id="328" r:id="rId11"/>
    <p:sldId id="329" r:id="rId12"/>
    <p:sldId id="330" r:id="rId13"/>
    <p:sldId id="325" r:id="rId14"/>
    <p:sldId id="324" r:id="rId15"/>
    <p:sldId id="331" r:id="rId16"/>
    <p:sldId id="350" r:id="rId17"/>
    <p:sldId id="351" r:id="rId18"/>
    <p:sldId id="352" r:id="rId19"/>
    <p:sldId id="353" r:id="rId20"/>
    <p:sldId id="332" r:id="rId21"/>
    <p:sldId id="345" r:id="rId22"/>
    <p:sldId id="333" r:id="rId23"/>
    <p:sldId id="334" r:id="rId24"/>
    <p:sldId id="335" r:id="rId25"/>
    <p:sldId id="336" r:id="rId26"/>
    <p:sldId id="337" r:id="rId27"/>
    <p:sldId id="338" r:id="rId28"/>
    <p:sldId id="339" r:id="rId29"/>
    <p:sldId id="354" r:id="rId30"/>
    <p:sldId id="340" r:id="rId31"/>
    <p:sldId id="341" r:id="rId32"/>
    <p:sldId id="343" r:id="rId33"/>
    <p:sldId id="344" r:id="rId34"/>
    <p:sldId id="346" r:id="rId35"/>
    <p:sldId id="347" r:id="rId36"/>
    <p:sldId id="348" r:id="rId37"/>
    <p:sldId id="318" r:id="rId3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MS PGothic" pitchFamily="34" charset="-128"/>
        <a:cs typeface="Arial" charset="0"/>
      </a:defRPr>
    </a:lvl1pPr>
    <a:lvl2pPr marL="457200" algn="l" rtl="0" fontAlgn="base">
      <a:spcBef>
        <a:spcPct val="0"/>
      </a:spcBef>
      <a:spcAft>
        <a:spcPct val="0"/>
      </a:spcAft>
      <a:defRPr sz="2400" kern="1200">
        <a:solidFill>
          <a:schemeClr val="tx1"/>
        </a:solidFill>
        <a:latin typeface="Arial" charset="0"/>
        <a:ea typeface="MS PGothic" pitchFamily="34" charset="-128"/>
        <a:cs typeface="Arial" charset="0"/>
      </a:defRPr>
    </a:lvl2pPr>
    <a:lvl3pPr marL="914400" algn="l" rtl="0" fontAlgn="base">
      <a:spcBef>
        <a:spcPct val="0"/>
      </a:spcBef>
      <a:spcAft>
        <a:spcPct val="0"/>
      </a:spcAft>
      <a:defRPr sz="2400" kern="1200">
        <a:solidFill>
          <a:schemeClr val="tx1"/>
        </a:solidFill>
        <a:latin typeface="Arial" charset="0"/>
        <a:ea typeface="MS PGothic" pitchFamily="34" charset="-128"/>
        <a:cs typeface="Arial" charset="0"/>
      </a:defRPr>
    </a:lvl3pPr>
    <a:lvl4pPr marL="1371600" algn="l" rtl="0" fontAlgn="base">
      <a:spcBef>
        <a:spcPct val="0"/>
      </a:spcBef>
      <a:spcAft>
        <a:spcPct val="0"/>
      </a:spcAft>
      <a:defRPr sz="2400" kern="1200">
        <a:solidFill>
          <a:schemeClr val="tx1"/>
        </a:solidFill>
        <a:latin typeface="Arial" charset="0"/>
        <a:ea typeface="MS PGothic" pitchFamily="34" charset="-128"/>
        <a:cs typeface="Arial" charset="0"/>
      </a:defRPr>
    </a:lvl4pPr>
    <a:lvl5pPr marL="1828800" algn="l" rtl="0" fontAlgn="base">
      <a:spcBef>
        <a:spcPct val="0"/>
      </a:spcBef>
      <a:spcAft>
        <a:spcPct val="0"/>
      </a:spcAft>
      <a:defRPr sz="2400" kern="1200">
        <a:solidFill>
          <a:schemeClr val="tx1"/>
        </a:solidFill>
        <a:latin typeface="Arial" charset="0"/>
        <a:ea typeface="MS PGothic" pitchFamily="34" charset="-128"/>
        <a:cs typeface="Arial" charset="0"/>
      </a:defRPr>
    </a:lvl5pPr>
    <a:lvl6pPr marL="2286000" algn="l" defTabSz="914400" rtl="0" eaLnBrk="1" latinLnBrk="0" hangingPunct="1">
      <a:defRPr sz="2400" kern="1200">
        <a:solidFill>
          <a:schemeClr val="tx1"/>
        </a:solidFill>
        <a:latin typeface="Arial" charset="0"/>
        <a:ea typeface="MS PGothic" pitchFamily="34" charset="-128"/>
        <a:cs typeface="Arial" charset="0"/>
      </a:defRPr>
    </a:lvl6pPr>
    <a:lvl7pPr marL="2743200" algn="l" defTabSz="914400" rtl="0" eaLnBrk="1" latinLnBrk="0" hangingPunct="1">
      <a:defRPr sz="2400" kern="1200">
        <a:solidFill>
          <a:schemeClr val="tx1"/>
        </a:solidFill>
        <a:latin typeface="Arial" charset="0"/>
        <a:ea typeface="MS PGothic" pitchFamily="34" charset="-128"/>
        <a:cs typeface="Arial" charset="0"/>
      </a:defRPr>
    </a:lvl7pPr>
    <a:lvl8pPr marL="3200400" algn="l" defTabSz="914400" rtl="0" eaLnBrk="1" latinLnBrk="0" hangingPunct="1">
      <a:defRPr sz="2400" kern="1200">
        <a:solidFill>
          <a:schemeClr val="tx1"/>
        </a:solidFill>
        <a:latin typeface="Arial" charset="0"/>
        <a:ea typeface="MS PGothic" pitchFamily="34" charset="-128"/>
        <a:cs typeface="Arial" charset="0"/>
      </a:defRPr>
    </a:lvl8pPr>
    <a:lvl9pPr marL="3657600" algn="l" defTabSz="914400" rtl="0" eaLnBrk="1" latinLnBrk="0" hangingPunct="1">
      <a:defRPr sz="2400"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038" autoAdjust="0"/>
    <p:restoredTop sz="95726" autoAdjust="0"/>
  </p:normalViewPr>
  <p:slideViewPr>
    <p:cSldViewPr>
      <p:cViewPr varScale="1">
        <p:scale>
          <a:sx n="82" d="100"/>
          <a:sy n="82" d="100"/>
        </p:scale>
        <p:origin x="89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0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ea typeface="ＭＳ Ｐゴシック" pitchFamily="-112"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ea typeface="ＭＳ Ｐゴシック" pitchFamily="-112" charset="-128"/>
                <a:cs typeface="+mn-cs"/>
              </a:defRPr>
            </a:lvl1pPr>
          </a:lstStyle>
          <a:p>
            <a:pPr>
              <a:defRPr/>
            </a:pPr>
            <a:fld id="{E2AABDFB-5585-4C6B-B46D-B37748AEE6AF}" type="datetimeFigureOut">
              <a:rPr lang="en-US"/>
              <a:pPr>
                <a:defRPr/>
              </a:pPr>
              <a:t>4/27/2019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ea typeface="ＭＳ Ｐゴシック" pitchFamily="-112"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ea typeface="ＭＳ Ｐゴシック" pitchFamily="-112" charset="-128"/>
                <a:cs typeface="+mn-cs"/>
              </a:defRPr>
            </a:lvl1pPr>
          </a:lstStyle>
          <a:p>
            <a:pPr>
              <a:defRPr/>
            </a:pPr>
            <a:fld id="{33435934-E2EA-4CF7-BAEA-ED35B99D3403}" type="slidenum">
              <a:rPr lang="en-US"/>
              <a:pPr>
                <a:defRPr/>
              </a:pPr>
              <a:t>‹#›</a:t>
            </a:fld>
            <a:endParaRPr lang="en-US"/>
          </a:p>
        </p:txBody>
      </p:sp>
    </p:spTree>
    <p:extLst>
      <p:ext uri="{BB962C8B-B14F-4D97-AF65-F5344CB8AC3E}">
        <p14:creationId xmlns:p14="http://schemas.microsoft.com/office/powerpoint/2010/main" val="489870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a typeface="ＭＳ Ｐゴシック" pitchFamily="-112" charset="-128"/>
                <a:cs typeface="+mn-cs"/>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a typeface="ＭＳ Ｐゴシック" pitchFamily="-112" charset="-128"/>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a typeface="ＭＳ Ｐゴシック" pitchFamily="-112" charset="-128"/>
                <a:cs typeface="+mn-cs"/>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a typeface="ＭＳ Ｐゴシック" pitchFamily="-112" charset="-128"/>
                <a:cs typeface="+mn-cs"/>
              </a:defRPr>
            </a:lvl1pPr>
          </a:lstStyle>
          <a:p>
            <a:pPr>
              <a:defRPr/>
            </a:pPr>
            <a:fld id="{47640246-BDFA-40CF-B585-553AEC9CD57E}" type="slidenum">
              <a:rPr lang="en-US"/>
              <a:pPr>
                <a:defRPr/>
              </a:pPr>
              <a:t>‹#›</a:t>
            </a:fld>
            <a:endParaRPr lang="en-US"/>
          </a:p>
        </p:txBody>
      </p:sp>
    </p:spTree>
    <p:extLst>
      <p:ext uri="{BB962C8B-B14F-4D97-AF65-F5344CB8AC3E}">
        <p14:creationId xmlns:p14="http://schemas.microsoft.com/office/powerpoint/2010/main" val="17680276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p:spPr>
        <p:txBody>
          <a:bodyPr/>
          <a:lstStyle/>
          <a:p>
            <a:r>
              <a:rPr lang="en-US" b="1"/>
              <a:t>Font – </a:t>
            </a:r>
            <a:r>
              <a:rPr lang="en-US"/>
              <a:t>Mismatched font</a:t>
            </a:r>
          </a:p>
          <a:p>
            <a:r>
              <a:rPr lang="en-US" b="1"/>
              <a:t>Font – </a:t>
            </a:r>
            <a:r>
              <a:rPr lang="en-US"/>
              <a:t>Resize title to include larger font size</a:t>
            </a:r>
          </a:p>
        </p:txBody>
      </p:sp>
      <p:sp>
        <p:nvSpPr>
          <p:cNvPr id="16387" name="Slide Number Placeholder 3"/>
          <p:cNvSpPr>
            <a:spLocks noGrp="1"/>
          </p:cNvSpPr>
          <p:nvPr>
            <p:ph type="sldNum" sz="quarter" idx="5"/>
          </p:nvPr>
        </p:nvSpPr>
        <p:spPr/>
        <p:txBody>
          <a:bodyPr/>
          <a:lstStyle/>
          <a:p>
            <a:pPr>
              <a:defRPr/>
            </a:pPr>
            <a:fld id="{BDD2C197-24C2-47AD-B6A9-AD1794E770B0}" type="slidenum">
              <a:rPr lang="en-US" smtClean="0">
                <a:ea typeface="MS PGothic" pitchFamily="34" charset="-128"/>
              </a:rPr>
              <a:pPr>
                <a:defRPr/>
              </a:pPr>
              <a:t>1</a:t>
            </a:fld>
            <a:endParaRPr lang="en-US">
              <a:ea typeface="MS PGothic"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p:spPr>
        <p:txBody>
          <a:bodyPr/>
          <a:lstStyle/>
          <a:p>
            <a:r>
              <a:rPr lang="en-US" b="1"/>
              <a:t>Title – </a:t>
            </a:r>
            <a:r>
              <a:rPr lang="en-US"/>
              <a:t>The title is aligned right and the first letter of each word should be upper case. </a:t>
            </a:r>
          </a:p>
          <a:p>
            <a:r>
              <a:rPr lang="en-US" b="1"/>
              <a:t>Too much text – </a:t>
            </a:r>
            <a:r>
              <a:rPr lang="en-US"/>
              <a:t>edit text to remove unnecessary verbiage.</a:t>
            </a:r>
          </a:p>
          <a:p>
            <a:r>
              <a:rPr lang="en-US" b="1"/>
              <a:t>Spelling/Grammar – </a:t>
            </a:r>
            <a:r>
              <a:rPr lang="en-US"/>
              <a:t>fix “lett” and weather</a:t>
            </a:r>
          </a:p>
          <a:p>
            <a:r>
              <a:rPr lang="en-US" b="1"/>
              <a:t>Body Text – </a:t>
            </a:r>
            <a:r>
              <a:rPr lang="en-US"/>
              <a:t>switch to a sans serif font – adjust size</a:t>
            </a:r>
            <a:r>
              <a:rPr lang="en-US" b="1"/>
              <a:t> </a:t>
            </a:r>
            <a:endParaRPr lang="en-US"/>
          </a:p>
          <a:p>
            <a:endParaRPr lang="en-US"/>
          </a:p>
        </p:txBody>
      </p:sp>
      <p:sp>
        <p:nvSpPr>
          <p:cNvPr id="18435" name="Slide Number Placeholder 3"/>
          <p:cNvSpPr>
            <a:spLocks noGrp="1"/>
          </p:cNvSpPr>
          <p:nvPr>
            <p:ph type="sldNum" sz="quarter" idx="5"/>
          </p:nvPr>
        </p:nvSpPr>
        <p:spPr/>
        <p:txBody>
          <a:bodyPr/>
          <a:lstStyle/>
          <a:p>
            <a:pPr>
              <a:defRPr/>
            </a:pPr>
            <a:fld id="{A58EE445-0F6E-4418-8E09-9A4FDBD26FA7}" type="slidenum">
              <a:rPr lang="en-US" smtClean="0">
                <a:ea typeface="MS PGothic" pitchFamily="34" charset="-128"/>
              </a:rPr>
              <a:pPr>
                <a:defRPr/>
              </a:pPr>
              <a:t>2</a:t>
            </a:fld>
            <a:endParaRPr lang="en-US">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47640246-BDFA-40CF-B585-553AEC9CD57E}" type="slidenum">
              <a:rPr lang="en-US" smtClean="0"/>
              <a:pPr>
                <a:defRPr/>
              </a:pPr>
              <a:t>28</a:t>
            </a:fld>
            <a:endParaRPr lang="en-US"/>
          </a:p>
        </p:txBody>
      </p:sp>
    </p:spTree>
    <p:extLst>
      <p:ext uri="{BB962C8B-B14F-4D97-AF65-F5344CB8AC3E}">
        <p14:creationId xmlns:p14="http://schemas.microsoft.com/office/powerpoint/2010/main" val="395380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1650" y="912813"/>
            <a:ext cx="1943100" cy="5183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2350" y="912813"/>
            <a:ext cx="5676900" cy="5183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235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8475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2350" y="912813"/>
            <a:ext cx="77724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02235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8" descr="njit_Admin_footer_PPT"/>
          <p:cNvPicPr>
            <a:picLocks noChangeAspect="1" noChangeArrowheads="1"/>
          </p:cNvPicPr>
          <p:nvPr userDrawn="1"/>
        </p:nvPicPr>
        <p:blipFill>
          <a:blip r:embed="rId13"/>
          <a:srcRect/>
          <a:stretch>
            <a:fillRect/>
          </a:stretch>
        </p:blipFill>
        <p:spPr bwMode="auto">
          <a:xfrm>
            <a:off x="0" y="6069013"/>
            <a:ext cx="9188450" cy="803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l" rtl="0" eaLnBrk="0" fontAlgn="base" hangingPunct="0">
        <a:spcBef>
          <a:spcPct val="0"/>
        </a:spcBef>
        <a:spcAft>
          <a:spcPct val="0"/>
        </a:spcAft>
        <a:defRPr sz="3800">
          <a:solidFill>
            <a:schemeClr val="tx2"/>
          </a:solidFill>
          <a:latin typeface="+mj-lt"/>
          <a:ea typeface="MS PGothic" pitchFamily="34" charset="-128"/>
          <a:cs typeface="+mj-cs"/>
        </a:defRPr>
      </a:lvl1pPr>
      <a:lvl2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2pPr>
      <a:lvl3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3pPr>
      <a:lvl4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4pPr>
      <a:lvl5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5pPr>
      <a:lvl6pPr marL="4572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6pPr>
      <a:lvl7pPr marL="9144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7pPr>
      <a:lvl8pPr marL="13716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8pPr>
      <a:lvl9pPr marL="18288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400">
          <a:solidFill>
            <a:schemeClr val="tx1"/>
          </a:solidFill>
          <a:latin typeface="+mn-lt"/>
          <a:ea typeface="MS PGothic" pitchFamily="34" charset="-128"/>
        </a:defRPr>
      </a:lvl5pPr>
      <a:lvl6pPr marL="2514600" indent="-228600" algn="l" rtl="0" fontAlgn="base">
        <a:spcBef>
          <a:spcPct val="20000"/>
        </a:spcBef>
        <a:spcAft>
          <a:spcPct val="0"/>
        </a:spcAft>
        <a:buChar char="»"/>
        <a:defRPr sz="1400">
          <a:solidFill>
            <a:schemeClr val="tx1"/>
          </a:solidFill>
          <a:latin typeface="+mn-lt"/>
          <a:ea typeface="+mn-ea"/>
        </a:defRPr>
      </a:lvl6pPr>
      <a:lvl7pPr marL="2971800" indent="-228600" algn="l" rtl="0" fontAlgn="base">
        <a:spcBef>
          <a:spcPct val="20000"/>
        </a:spcBef>
        <a:spcAft>
          <a:spcPct val="0"/>
        </a:spcAft>
        <a:buChar char="»"/>
        <a:defRPr sz="1400">
          <a:solidFill>
            <a:schemeClr val="tx1"/>
          </a:solidFill>
          <a:latin typeface="+mn-lt"/>
          <a:ea typeface="+mn-ea"/>
        </a:defRPr>
      </a:lvl7pPr>
      <a:lvl8pPr marL="3429000" indent="-228600" algn="l" rtl="0" fontAlgn="base">
        <a:spcBef>
          <a:spcPct val="20000"/>
        </a:spcBef>
        <a:spcAft>
          <a:spcPct val="0"/>
        </a:spcAft>
        <a:buChar char="»"/>
        <a:defRPr sz="1400">
          <a:solidFill>
            <a:schemeClr val="tx1"/>
          </a:solidFill>
          <a:latin typeface="+mn-lt"/>
          <a:ea typeface="+mn-ea"/>
        </a:defRPr>
      </a:lvl8pPr>
      <a:lvl9pPr marL="3886200" indent="-228600" algn="l" rtl="0" fontAlgn="base">
        <a:spcBef>
          <a:spcPct val="20000"/>
        </a:spcBef>
        <a:spcAft>
          <a:spcPct val="0"/>
        </a:spcAft>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mailto:ckd22@njit.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HITS_algorithm#cite_note-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2000"/>
            <a:lum/>
          </a:blip>
          <a:srcRect/>
          <a:stretch>
            <a:fillRect l="-41000" r="-41000"/>
          </a:stretch>
        </a:blipFill>
        <a:effectLst/>
      </p:bgPr>
    </p:bg>
    <p:spTree>
      <p:nvGrpSpPr>
        <p:cNvPr id="1" name=""/>
        <p:cNvGrpSpPr/>
        <p:nvPr/>
      </p:nvGrpSpPr>
      <p:grpSpPr>
        <a:xfrm>
          <a:off x="0" y="0"/>
          <a:ext cx="0" cy="0"/>
          <a:chOff x="0" y="0"/>
          <a:chExt cx="0" cy="0"/>
        </a:xfrm>
      </p:grpSpPr>
      <p:sp>
        <p:nvSpPr>
          <p:cNvPr id="15361" name="Rectangle 3"/>
          <p:cNvSpPr>
            <a:spLocks noGrp="1" noChangeArrowheads="1"/>
          </p:cNvSpPr>
          <p:nvPr>
            <p:ph type="title"/>
          </p:nvPr>
        </p:nvSpPr>
        <p:spPr>
          <a:xfrm>
            <a:off x="55984" y="-76200"/>
            <a:ext cx="8839200" cy="3124200"/>
          </a:xfrm>
        </p:spPr>
        <p:txBody>
          <a:bodyPr/>
          <a:lstStyle/>
          <a:p>
            <a:pPr algn="ctr"/>
            <a:r>
              <a:rPr lang="en-US" sz="4000" b="1" dirty="0">
                <a:solidFill>
                  <a:srgbClr val="002060"/>
                </a:solidFill>
              </a:rPr>
              <a:t>    </a:t>
            </a:r>
            <a:r>
              <a:rPr lang="en-US" sz="4000" b="1" u="sng" dirty="0">
                <a:solidFill>
                  <a:srgbClr val="002060"/>
                </a:solidFill>
              </a:rPr>
              <a:t>APRIORI ALGORITHM </a:t>
            </a:r>
            <a:br>
              <a:rPr lang="en-US" sz="3600" b="1" dirty="0">
                <a:solidFill>
                  <a:schemeClr val="tx1"/>
                </a:solidFill>
              </a:rPr>
            </a:br>
            <a:endParaRPr lang="en-US" sz="1800" b="1" dirty="0">
              <a:solidFill>
                <a:schemeClr val="tx1"/>
              </a:solidFill>
            </a:endParaRPr>
          </a:p>
        </p:txBody>
      </p:sp>
      <p:sp>
        <p:nvSpPr>
          <p:cNvPr id="2052" name="Text Box 4"/>
          <p:cNvSpPr txBox="1">
            <a:spLocks noChangeArrowheads="1"/>
          </p:cNvSpPr>
          <p:nvPr/>
        </p:nvSpPr>
        <p:spPr bwMode="auto">
          <a:xfrm>
            <a:off x="248816" y="990600"/>
            <a:ext cx="8742784" cy="1557349"/>
          </a:xfrm>
          <a:prstGeom prst="rect">
            <a:avLst/>
          </a:prstGeom>
          <a:noFill/>
          <a:ln w="9525">
            <a:noFill/>
            <a:miter lim="800000"/>
            <a:headEnd/>
            <a:tailEnd/>
          </a:ln>
          <a:effectLst/>
        </p:spPr>
        <p:txBody>
          <a:bodyPr wrap="square">
            <a:spAutoFit/>
          </a:bodyPr>
          <a:lstStyle/>
          <a:p>
            <a:pPr>
              <a:spcBef>
                <a:spcPct val="20000"/>
              </a:spcBef>
              <a:buClr>
                <a:schemeClr val="tx2"/>
              </a:buClr>
              <a:buFont typeface="Wingdings" pitchFamily="2" charset="2"/>
              <a:buNone/>
              <a:defRPr/>
            </a:pPr>
            <a:r>
              <a:rPr lang="en-US" sz="2000" b="1" dirty="0">
                <a:solidFill>
                  <a:schemeClr val="accent6"/>
                </a:solidFill>
                <a:effectLst>
                  <a:outerShdw blurRad="38100" dist="38100" dir="2700000" algn="tl">
                    <a:srgbClr val="C0C0C0"/>
                  </a:outerShdw>
                </a:effectLst>
              </a:rPr>
              <a:t>                                                </a:t>
            </a:r>
            <a:r>
              <a:rPr lang="en-US" sz="2800" b="1" dirty="0">
                <a:solidFill>
                  <a:srgbClr val="002060"/>
                </a:solidFill>
                <a:effectLst>
                  <a:outerShdw blurRad="38100" dist="38100" dir="2700000" algn="tl">
                    <a:srgbClr val="C0C0C0"/>
                  </a:outerShdw>
                </a:effectLst>
              </a:rPr>
              <a:t>CS 634</a:t>
            </a:r>
          </a:p>
          <a:p>
            <a:pPr>
              <a:spcBef>
                <a:spcPct val="20000"/>
              </a:spcBef>
              <a:buClr>
                <a:schemeClr val="tx2"/>
              </a:buClr>
              <a:buFont typeface="Wingdings" pitchFamily="2" charset="2"/>
              <a:buNone/>
              <a:defRPr/>
            </a:pPr>
            <a:r>
              <a:rPr lang="en-US" sz="2800" b="1" dirty="0">
                <a:solidFill>
                  <a:srgbClr val="002060"/>
                </a:solidFill>
                <a:effectLst>
                  <a:outerShdw blurRad="38100" dist="38100" dir="2700000" algn="tl">
                    <a:srgbClr val="C0C0C0"/>
                  </a:outerShdw>
                </a:effectLst>
              </a:rPr>
              <a:t>                             DATA MINING</a:t>
            </a:r>
          </a:p>
          <a:p>
            <a:pPr>
              <a:spcBef>
                <a:spcPct val="20000"/>
              </a:spcBef>
              <a:buClr>
                <a:schemeClr val="tx2"/>
              </a:buClr>
              <a:buFont typeface="Wingdings" pitchFamily="2" charset="2"/>
              <a:buNone/>
              <a:defRPr/>
            </a:pPr>
            <a:r>
              <a:rPr lang="en-US" sz="2800" b="1" dirty="0">
                <a:solidFill>
                  <a:srgbClr val="002060"/>
                </a:solidFill>
                <a:effectLst>
                  <a:outerShdw blurRad="38100" dist="38100" dir="2700000" algn="tl">
                    <a:srgbClr val="C0C0C0"/>
                  </a:outerShdw>
                </a:effectLst>
              </a:rPr>
              <a:t>               Advance Implementation Project </a:t>
            </a:r>
          </a:p>
        </p:txBody>
      </p:sp>
      <p:sp>
        <p:nvSpPr>
          <p:cNvPr id="2" name="Rectangle 1">
            <a:extLst>
              <a:ext uri="{FF2B5EF4-FFF2-40B4-BE49-F238E27FC236}">
                <a16:creationId xmlns:a16="http://schemas.microsoft.com/office/drawing/2014/main" id="{300B7AF0-8334-48B8-A885-361EC55070D2}"/>
              </a:ext>
            </a:extLst>
          </p:cNvPr>
          <p:cNvSpPr/>
          <p:nvPr/>
        </p:nvSpPr>
        <p:spPr>
          <a:xfrm>
            <a:off x="248816" y="1481210"/>
            <a:ext cx="8247484" cy="5632311"/>
          </a:xfrm>
          <a:prstGeom prst="rect">
            <a:avLst/>
          </a:prstGeom>
        </p:spPr>
        <p:txBody>
          <a:bodyPr wrap="square">
            <a:spAutoFit/>
          </a:bodyPr>
          <a:lstStyle/>
          <a:p>
            <a:r>
              <a:rPr lang="en-US" sz="2000" b="1" dirty="0">
                <a:solidFill>
                  <a:schemeClr val="tx2">
                    <a:lumMod val="65000"/>
                    <a:lumOff val="35000"/>
                  </a:schemeClr>
                </a:solidFill>
              </a:rPr>
              <a:t>                                                </a:t>
            </a:r>
          </a:p>
          <a:p>
            <a:br>
              <a:rPr lang="en-US" sz="2000" b="1" dirty="0"/>
            </a:br>
            <a:endParaRPr lang="en-US" sz="2000" b="1" dirty="0"/>
          </a:p>
          <a:p>
            <a:endParaRPr lang="en-US" sz="2000" b="1" dirty="0"/>
          </a:p>
          <a:p>
            <a:endParaRPr lang="en-US" sz="2000" b="1" dirty="0">
              <a:solidFill>
                <a:schemeClr val="tx1">
                  <a:lumMod val="85000"/>
                  <a:lumOff val="15000"/>
                </a:schemeClr>
              </a:solidFill>
            </a:endParaRPr>
          </a:p>
          <a:p>
            <a:endParaRPr lang="en-US" sz="2000" b="1" dirty="0">
              <a:solidFill>
                <a:schemeClr val="tx1">
                  <a:lumMod val="85000"/>
                  <a:lumOff val="15000"/>
                </a:schemeClr>
              </a:solidFill>
            </a:endParaRPr>
          </a:p>
          <a:p>
            <a:endParaRPr lang="en-US" sz="2000" b="1" dirty="0">
              <a:solidFill>
                <a:schemeClr val="tx1">
                  <a:lumMod val="85000"/>
                  <a:lumOff val="15000"/>
                </a:schemeClr>
              </a:solidFill>
            </a:endParaRPr>
          </a:p>
          <a:p>
            <a:endParaRPr lang="en-US" sz="2000" b="1" dirty="0">
              <a:solidFill>
                <a:schemeClr val="tx1">
                  <a:lumMod val="85000"/>
                  <a:lumOff val="15000"/>
                </a:schemeClr>
              </a:solidFill>
            </a:endParaRPr>
          </a:p>
          <a:p>
            <a:endParaRPr lang="en-US" sz="2000" b="1" dirty="0">
              <a:solidFill>
                <a:schemeClr val="tx1">
                  <a:lumMod val="85000"/>
                  <a:lumOff val="15000"/>
                </a:schemeClr>
              </a:solidFill>
            </a:endParaRPr>
          </a:p>
          <a:p>
            <a:r>
              <a:rPr lang="en-US" sz="2000" b="1" dirty="0"/>
              <a:t>Project By:                                                           </a:t>
            </a:r>
            <a:r>
              <a:rPr lang="en-US" sz="2000" b="1" dirty="0">
                <a:solidFill>
                  <a:srgbClr val="111111"/>
                </a:solidFill>
              </a:rPr>
              <a:t>Under Professor: </a:t>
            </a:r>
            <a:br>
              <a:rPr lang="en-US" sz="2000" b="1" dirty="0"/>
            </a:br>
            <a:r>
              <a:rPr lang="en-US" sz="2000" b="1" dirty="0"/>
              <a:t>Charanpreet Kaur Dhir                                       </a:t>
            </a:r>
            <a:r>
              <a:rPr lang="en-IN" sz="2000" b="1" dirty="0"/>
              <a:t>Jason Wang</a:t>
            </a:r>
            <a:r>
              <a:rPr lang="en-US" sz="2000" b="1" dirty="0"/>
              <a:t>     </a:t>
            </a:r>
          </a:p>
          <a:p>
            <a:r>
              <a:rPr lang="en-US" sz="2000" b="1" dirty="0"/>
              <a:t>(</a:t>
            </a:r>
            <a:r>
              <a:rPr lang="en-US" sz="2000" b="1" dirty="0">
                <a:solidFill>
                  <a:srgbClr val="111111"/>
                </a:solidFill>
                <a:hlinkClick r:id="rId4">
                  <a:extLst>
                    <a:ext uri="{A12FA001-AC4F-418D-AE19-62706E023703}">
                      <ahyp:hlinkClr xmlns:ahyp="http://schemas.microsoft.com/office/drawing/2018/hyperlinkcolor" val="tx"/>
                    </a:ext>
                  </a:extLst>
                </a:hlinkClick>
              </a:rPr>
              <a:t>ckd22@njit.edu</a:t>
            </a:r>
            <a:r>
              <a:rPr lang="en-US" sz="2000" b="1" dirty="0"/>
              <a:t>)                                                 </a:t>
            </a:r>
            <a:r>
              <a:rPr lang="en-IN" sz="2000" b="1" dirty="0"/>
              <a:t>(wangj@njit.edu)</a:t>
            </a:r>
          </a:p>
          <a:p>
            <a:endParaRPr lang="en-US" sz="2000" b="1" dirty="0"/>
          </a:p>
          <a:p>
            <a:r>
              <a:rPr lang="en-US" sz="2000" b="1" dirty="0"/>
              <a:t>                                                                 </a:t>
            </a:r>
            <a:br>
              <a:rPr lang="en-US" sz="2000" b="1" dirty="0"/>
            </a:br>
            <a:r>
              <a:rPr lang="en-US" sz="2000" b="1" dirty="0"/>
              <a:t>                                                                   </a:t>
            </a:r>
            <a:endParaRPr lang="en-IN" sz="2000" b="1" dirty="0"/>
          </a:p>
          <a:p>
            <a:endParaRPr lang="en-IN" sz="2000" b="1" dirty="0"/>
          </a:p>
          <a:p>
            <a:br>
              <a:rPr lang="en-US" sz="2000" b="1" dirty="0"/>
            </a:b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E70CE-6BBF-4892-A080-61120AED9A80}"/>
              </a:ext>
            </a:extLst>
          </p:cNvPr>
          <p:cNvPicPr>
            <a:picLocks noChangeAspect="1"/>
          </p:cNvPicPr>
          <p:nvPr/>
        </p:nvPicPr>
        <p:blipFill rotWithShape="1">
          <a:blip r:embed="rId2"/>
          <a:srcRect l="11667" t="12964" r="833" b="5555"/>
          <a:stretch/>
        </p:blipFill>
        <p:spPr>
          <a:xfrm>
            <a:off x="0" y="0"/>
            <a:ext cx="9067800" cy="6096000"/>
          </a:xfrm>
          <a:prstGeom prst="rect">
            <a:avLst/>
          </a:prstGeom>
        </p:spPr>
      </p:pic>
    </p:spTree>
    <p:extLst>
      <p:ext uri="{BB962C8B-B14F-4D97-AF65-F5344CB8AC3E}">
        <p14:creationId xmlns:p14="http://schemas.microsoft.com/office/powerpoint/2010/main" val="337174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57A116-3A56-4718-8189-6D52655B727E}"/>
              </a:ext>
            </a:extLst>
          </p:cNvPr>
          <p:cNvSpPr/>
          <p:nvPr/>
        </p:nvSpPr>
        <p:spPr>
          <a:xfrm>
            <a:off x="-152400" y="0"/>
            <a:ext cx="9067800" cy="461665"/>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Root and Neighborhood set related to Data Mining</a:t>
            </a:r>
          </a:p>
        </p:txBody>
      </p:sp>
      <p:pic>
        <p:nvPicPr>
          <p:cNvPr id="3" name="Picture 2">
            <a:extLst>
              <a:ext uri="{FF2B5EF4-FFF2-40B4-BE49-F238E27FC236}">
                <a16:creationId xmlns:a16="http://schemas.microsoft.com/office/drawing/2014/main" id="{772008BA-56DB-478C-957B-BFEEFE06312C}"/>
              </a:ext>
            </a:extLst>
          </p:cNvPr>
          <p:cNvPicPr>
            <a:picLocks noChangeAspect="1"/>
          </p:cNvPicPr>
          <p:nvPr/>
        </p:nvPicPr>
        <p:blipFill rotWithShape="1">
          <a:blip r:embed="rId2"/>
          <a:srcRect l="11667" t="12964" r="4166" b="5555"/>
          <a:stretch/>
        </p:blipFill>
        <p:spPr>
          <a:xfrm>
            <a:off x="0" y="609600"/>
            <a:ext cx="9144000" cy="5486400"/>
          </a:xfrm>
          <a:prstGeom prst="rect">
            <a:avLst/>
          </a:prstGeom>
        </p:spPr>
      </p:pic>
    </p:spTree>
    <p:extLst>
      <p:ext uri="{BB962C8B-B14F-4D97-AF65-F5344CB8AC3E}">
        <p14:creationId xmlns:p14="http://schemas.microsoft.com/office/powerpoint/2010/main" val="217549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ACAE19-54C5-4502-ACF6-E78118010FF2}"/>
              </a:ext>
            </a:extLst>
          </p:cNvPr>
          <p:cNvPicPr>
            <a:picLocks noChangeAspect="1"/>
          </p:cNvPicPr>
          <p:nvPr/>
        </p:nvPicPr>
        <p:blipFill rotWithShape="1">
          <a:blip r:embed="rId2"/>
          <a:srcRect l="11667" t="12964" r="833" b="5555"/>
          <a:stretch/>
        </p:blipFill>
        <p:spPr>
          <a:xfrm>
            <a:off x="0" y="0"/>
            <a:ext cx="9144000" cy="6096000"/>
          </a:xfrm>
          <a:prstGeom prst="rect">
            <a:avLst/>
          </a:prstGeom>
        </p:spPr>
      </p:pic>
    </p:spTree>
    <p:extLst>
      <p:ext uri="{BB962C8B-B14F-4D97-AF65-F5344CB8AC3E}">
        <p14:creationId xmlns:p14="http://schemas.microsoft.com/office/powerpoint/2010/main" val="130992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7C1159-81D2-466A-8EAA-6E25500FD9CC}"/>
              </a:ext>
            </a:extLst>
          </p:cNvPr>
          <p:cNvPicPr>
            <a:picLocks noChangeAspect="1"/>
          </p:cNvPicPr>
          <p:nvPr/>
        </p:nvPicPr>
        <p:blipFill rotWithShape="1">
          <a:blip r:embed="rId2"/>
          <a:srcRect l="11667" t="12964" r="833" b="5555"/>
          <a:stretch/>
        </p:blipFill>
        <p:spPr>
          <a:xfrm>
            <a:off x="0" y="0"/>
            <a:ext cx="9112898" cy="5533054"/>
          </a:xfrm>
          <a:prstGeom prst="rect">
            <a:avLst/>
          </a:prstGeom>
        </p:spPr>
      </p:pic>
      <p:sp>
        <p:nvSpPr>
          <p:cNvPr id="3" name="Rectangle 2">
            <a:extLst>
              <a:ext uri="{FF2B5EF4-FFF2-40B4-BE49-F238E27FC236}">
                <a16:creationId xmlns:a16="http://schemas.microsoft.com/office/drawing/2014/main" id="{AA457A9A-E2D7-433D-A799-699DFAEAE2A5}"/>
              </a:ext>
            </a:extLst>
          </p:cNvPr>
          <p:cNvSpPr/>
          <p:nvPr/>
        </p:nvSpPr>
        <p:spPr>
          <a:xfrm>
            <a:off x="76200" y="5533054"/>
            <a:ext cx="8077200" cy="461665"/>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In between lots of neighborhood pages links</a:t>
            </a:r>
          </a:p>
        </p:txBody>
      </p:sp>
    </p:spTree>
    <p:extLst>
      <p:ext uri="{BB962C8B-B14F-4D97-AF65-F5344CB8AC3E}">
        <p14:creationId xmlns:p14="http://schemas.microsoft.com/office/powerpoint/2010/main" val="100990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85837-BDA3-4A8A-92A5-B5A0AC8E5C2F}"/>
              </a:ext>
            </a:extLst>
          </p:cNvPr>
          <p:cNvPicPr>
            <a:picLocks noChangeAspect="1"/>
          </p:cNvPicPr>
          <p:nvPr/>
        </p:nvPicPr>
        <p:blipFill rotWithShape="1">
          <a:blip r:embed="rId2"/>
          <a:srcRect l="11667" t="12963" r="833" b="7037"/>
          <a:stretch/>
        </p:blipFill>
        <p:spPr>
          <a:xfrm>
            <a:off x="0" y="0"/>
            <a:ext cx="9144000" cy="6096000"/>
          </a:xfrm>
          <a:prstGeom prst="rect">
            <a:avLst/>
          </a:prstGeom>
        </p:spPr>
      </p:pic>
    </p:spTree>
    <p:extLst>
      <p:ext uri="{BB962C8B-B14F-4D97-AF65-F5344CB8AC3E}">
        <p14:creationId xmlns:p14="http://schemas.microsoft.com/office/powerpoint/2010/main" val="5296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3D8099-BF70-46F1-BB94-2F2998546D65}"/>
              </a:ext>
            </a:extLst>
          </p:cNvPr>
          <p:cNvSpPr/>
          <p:nvPr/>
        </p:nvSpPr>
        <p:spPr>
          <a:xfrm>
            <a:off x="-304800" y="152400"/>
            <a:ext cx="9144000" cy="461665"/>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Root set related to Machine Learning</a:t>
            </a:r>
          </a:p>
        </p:txBody>
      </p:sp>
      <p:pic>
        <p:nvPicPr>
          <p:cNvPr id="4" name="Picture 3">
            <a:extLst>
              <a:ext uri="{FF2B5EF4-FFF2-40B4-BE49-F238E27FC236}">
                <a16:creationId xmlns:a16="http://schemas.microsoft.com/office/drawing/2014/main" id="{0E892C48-599A-4EA0-B1B6-9ECDA3E837E1}"/>
              </a:ext>
            </a:extLst>
          </p:cNvPr>
          <p:cNvPicPr>
            <a:picLocks noChangeAspect="1"/>
          </p:cNvPicPr>
          <p:nvPr/>
        </p:nvPicPr>
        <p:blipFill>
          <a:blip r:embed="rId2"/>
          <a:stretch>
            <a:fillRect/>
          </a:stretch>
        </p:blipFill>
        <p:spPr>
          <a:xfrm>
            <a:off x="0" y="685800"/>
            <a:ext cx="9144000" cy="5410200"/>
          </a:xfrm>
          <a:prstGeom prst="rect">
            <a:avLst/>
          </a:prstGeom>
        </p:spPr>
      </p:pic>
    </p:spTree>
    <p:extLst>
      <p:ext uri="{BB962C8B-B14F-4D97-AF65-F5344CB8AC3E}">
        <p14:creationId xmlns:p14="http://schemas.microsoft.com/office/powerpoint/2010/main" val="2338258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896E75-F139-41DC-8401-552548E02A07}"/>
              </a:ext>
            </a:extLst>
          </p:cNvPr>
          <p:cNvSpPr/>
          <p:nvPr/>
        </p:nvSpPr>
        <p:spPr>
          <a:xfrm>
            <a:off x="-381000" y="152400"/>
            <a:ext cx="9753600" cy="830997"/>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Root set related to Big Data Analytics</a:t>
            </a:r>
          </a:p>
          <a:p>
            <a:pPr algn="ctr"/>
            <a:endParaRPr lang="en-US"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C2C4F3F7-80EA-48D1-9BC5-55AD55E3BAEF}"/>
              </a:ext>
            </a:extLst>
          </p:cNvPr>
          <p:cNvPicPr>
            <a:picLocks noChangeAspect="1"/>
          </p:cNvPicPr>
          <p:nvPr/>
        </p:nvPicPr>
        <p:blipFill>
          <a:blip r:embed="rId2"/>
          <a:stretch>
            <a:fillRect/>
          </a:stretch>
        </p:blipFill>
        <p:spPr>
          <a:xfrm>
            <a:off x="0" y="609600"/>
            <a:ext cx="9144000" cy="5486400"/>
          </a:xfrm>
          <a:prstGeom prst="rect">
            <a:avLst/>
          </a:prstGeom>
        </p:spPr>
      </p:pic>
    </p:spTree>
    <p:extLst>
      <p:ext uri="{BB962C8B-B14F-4D97-AF65-F5344CB8AC3E}">
        <p14:creationId xmlns:p14="http://schemas.microsoft.com/office/powerpoint/2010/main" val="138895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10A44-33CC-41EF-951C-EFEBAB69EBC3}"/>
              </a:ext>
            </a:extLst>
          </p:cNvPr>
          <p:cNvSpPr/>
          <p:nvPr/>
        </p:nvSpPr>
        <p:spPr>
          <a:xfrm>
            <a:off x="158568" y="27992"/>
            <a:ext cx="8422498" cy="461665"/>
          </a:xfrm>
          <a:prstGeom prst="rect">
            <a:avLst/>
          </a:prstGeom>
        </p:spPr>
        <p:txBody>
          <a:bodyPr wrap="none">
            <a:spAutoFit/>
          </a:bodyPr>
          <a:lstStyle/>
          <a:p>
            <a:r>
              <a:rPr lang="en-IN" dirty="0"/>
              <a:t>Source code for building the root and  neighbourhood graph </a:t>
            </a:r>
          </a:p>
        </p:txBody>
      </p:sp>
      <p:pic>
        <p:nvPicPr>
          <p:cNvPr id="4" name="Picture 3">
            <a:extLst>
              <a:ext uri="{FF2B5EF4-FFF2-40B4-BE49-F238E27FC236}">
                <a16:creationId xmlns:a16="http://schemas.microsoft.com/office/drawing/2014/main" id="{DBA9B428-C8A5-49B1-965A-8A26E514BA2F}"/>
              </a:ext>
            </a:extLst>
          </p:cNvPr>
          <p:cNvPicPr>
            <a:picLocks noChangeAspect="1"/>
          </p:cNvPicPr>
          <p:nvPr/>
        </p:nvPicPr>
        <p:blipFill>
          <a:blip r:embed="rId2"/>
          <a:stretch>
            <a:fillRect/>
          </a:stretch>
        </p:blipFill>
        <p:spPr>
          <a:xfrm>
            <a:off x="0" y="489658"/>
            <a:ext cx="9144000" cy="5606342"/>
          </a:xfrm>
          <a:prstGeom prst="rect">
            <a:avLst/>
          </a:prstGeom>
        </p:spPr>
      </p:pic>
    </p:spTree>
    <p:extLst>
      <p:ext uri="{BB962C8B-B14F-4D97-AF65-F5344CB8AC3E}">
        <p14:creationId xmlns:p14="http://schemas.microsoft.com/office/powerpoint/2010/main" val="4035804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BE4A3-63F7-4645-A65B-EF391C28DC63}"/>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3547291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5B5CC0-71CC-477E-A06E-E676E522DD01}"/>
              </a:ext>
            </a:extLst>
          </p:cNvPr>
          <p:cNvPicPr>
            <a:picLocks noChangeAspect="1"/>
          </p:cNvPicPr>
          <p:nvPr/>
        </p:nvPicPr>
        <p:blipFill>
          <a:blip r:embed="rId2"/>
          <a:stretch>
            <a:fillRect/>
          </a:stretch>
        </p:blipFill>
        <p:spPr>
          <a:xfrm>
            <a:off x="0" y="0"/>
            <a:ext cx="9144000" cy="6019799"/>
          </a:xfrm>
          <a:prstGeom prst="rect">
            <a:avLst/>
          </a:prstGeom>
        </p:spPr>
      </p:pic>
    </p:spTree>
    <p:extLst>
      <p:ext uri="{BB962C8B-B14F-4D97-AF65-F5344CB8AC3E}">
        <p14:creationId xmlns:p14="http://schemas.microsoft.com/office/powerpoint/2010/main" val="141721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p:cNvSpPr>
          <p:nvPr/>
        </p:nvSpPr>
        <p:spPr bwMode="auto">
          <a:xfrm>
            <a:off x="76200" y="1143000"/>
            <a:ext cx="7315200" cy="3352800"/>
          </a:xfrm>
          <a:prstGeom prst="rect">
            <a:avLst/>
          </a:prstGeom>
          <a:noFill/>
          <a:ln w="9525">
            <a:noFill/>
            <a:miter lim="800000"/>
            <a:headEnd/>
            <a:tailEnd/>
          </a:ln>
        </p:spPr>
        <p:txBody>
          <a:bodyPr anchor="b"/>
          <a:lstStyle/>
          <a:p>
            <a:pPr algn="ctr" eaLnBrk="0" hangingPunct="0"/>
            <a:endParaRPr lang="en-US" sz="2800" b="1" dirty="0">
              <a:solidFill>
                <a:schemeClr val="tx2"/>
              </a:solidFill>
              <a:latin typeface="+mj-lt"/>
            </a:endParaRPr>
          </a:p>
        </p:txBody>
      </p:sp>
      <p:sp>
        <p:nvSpPr>
          <p:cNvPr id="2" name="Rectangle 1">
            <a:extLst>
              <a:ext uri="{FF2B5EF4-FFF2-40B4-BE49-F238E27FC236}">
                <a16:creationId xmlns:a16="http://schemas.microsoft.com/office/drawing/2014/main" id="{D0052E9D-769B-4EAF-B9CA-3152963815A4}"/>
              </a:ext>
            </a:extLst>
          </p:cNvPr>
          <p:cNvSpPr/>
          <p:nvPr/>
        </p:nvSpPr>
        <p:spPr>
          <a:xfrm>
            <a:off x="-152400" y="150167"/>
            <a:ext cx="7391400" cy="584775"/>
          </a:xfrm>
          <a:prstGeom prst="rect">
            <a:avLst/>
          </a:prstGeom>
        </p:spPr>
        <p:txBody>
          <a:bodyPr wrap="square">
            <a:spAutoFit/>
          </a:bodyPr>
          <a:lstStyle/>
          <a:p>
            <a:r>
              <a:rPr lang="en-IN" sz="3200" b="1" dirty="0">
                <a:solidFill>
                  <a:srgbClr val="000000"/>
                </a:solidFill>
                <a:latin typeface="Arial" panose="020B0604020202020204" pitchFamily="34" charset="0"/>
              </a:rPr>
              <a:t>                        HITS ALGORITHM</a:t>
            </a:r>
            <a:endParaRPr lang="en-IN" sz="3200" dirty="0"/>
          </a:p>
        </p:txBody>
      </p:sp>
      <p:sp>
        <p:nvSpPr>
          <p:cNvPr id="3" name="Rectangle 2">
            <a:extLst>
              <a:ext uri="{FF2B5EF4-FFF2-40B4-BE49-F238E27FC236}">
                <a16:creationId xmlns:a16="http://schemas.microsoft.com/office/drawing/2014/main" id="{97FCC976-3829-4A99-A073-8E1F45B556E9}"/>
              </a:ext>
            </a:extLst>
          </p:cNvPr>
          <p:cNvSpPr/>
          <p:nvPr/>
        </p:nvSpPr>
        <p:spPr>
          <a:xfrm>
            <a:off x="-38100" y="1752600"/>
            <a:ext cx="7391400" cy="830997"/>
          </a:xfrm>
          <a:prstGeom prst="rect">
            <a:avLst/>
          </a:prstGeom>
        </p:spPr>
        <p:txBody>
          <a:bodyPr wrap="square">
            <a:spAutoFit/>
          </a:bodyPr>
          <a:lstStyle/>
          <a:p>
            <a:br>
              <a:rPr lang="en-IN" dirty="0"/>
            </a:br>
            <a:endParaRPr lang="en-IN" dirty="0"/>
          </a:p>
        </p:txBody>
      </p:sp>
      <p:sp>
        <p:nvSpPr>
          <p:cNvPr id="4" name="Rectangle 3">
            <a:extLst>
              <a:ext uri="{FF2B5EF4-FFF2-40B4-BE49-F238E27FC236}">
                <a16:creationId xmlns:a16="http://schemas.microsoft.com/office/drawing/2014/main" id="{60387151-A3C6-4DD4-8E9B-CCECD11812C2}"/>
              </a:ext>
            </a:extLst>
          </p:cNvPr>
          <p:cNvSpPr/>
          <p:nvPr/>
        </p:nvSpPr>
        <p:spPr>
          <a:xfrm>
            <a:off x="76200" y="1295400"/>
            <a:ext cx="9067800" cy="4524315"/>
          </a:xfrm>
          <a:prstGeom prst="rect">
            <a:avLst/>
          </a:prstGeom>
        </p:spPr>
        <p:txBody>
          <a:bodyPr wrap="square">
            <a:spAutoFit/>
          </a:bodyPr>
          <a:lstStyle/>
          <a:p>
            <a:r>
              <a:rPr lang="en-IN" dirty="0"/>
              <a:t>Hyperlink-Induced Topic Search (HITS; also known as hubs and authorities) is a link analysis algorithm that rates Web pages, developed by Jon Kleinberg.</a:t>
            </a:r>
          </a:p>
          <a:p>
            <a:endParaRPr lang="en-IN" dirty="0"/>
          </a:p>
          <a:p>
            <a:r>
              <a:rPr lang="en-IN" dirty="0"/>
              <a:t>The idea behind Hubs and Authorities stemmed from a particular insight into the creation of web pages when the Internet was originally forming; that is, certain web pages, known as hubs, served as large directories that were not actually authoritative in the information that they held, but were used as compilations of a broad </a:t>
            </a:r>
            <a:r>
              <a:rPr lang="en-IN" dirty="0" err="1"/>
              <a:t>catalog</a:t>
            </a:r>
            <a:r>
              <a:rPr lang="en-IN" dirty="0"/>
              <a:t> of information that led users direct to other authoritative pages.</a:t>
            </a:r>
            <a:r>
              <a:rPr lang="en-IN" baseline="30000" dirty="0">
                <a:hlinkClick r:id="rId3">
                  <a:extLst>
                    <a:ext uri="{A12FA001-AC4F-418D-AE19-62706E023703}">
                      <ahyp:hlinkClr xmlns:ahyp="http://schemas.microsoft.com/office/drawing/2018/hyperlinkcolor" val="tx"/>
                    </a:ext>
                  </a:extLst>
                </a:hlinkClick>
              </a:rPr>
              <a:t>]</a:t>
            </a:r>
            <a:endParaRPr lang="en-IN" dirty="0">
              <a:latin typeface="Times New Roman" panose="02020603050405020304" pitchFamily="18" charset="0"/>
              <a:cs typeface="Times New Roman" panose="02020603050405020304" pitchFamily="18" charset="0"/>
            </a:endParaRPr>
          </a:p>
          <a:p>
            <a:endParaRPr lang="en-IN" dirty="0">
              <a:solidFill>
                <a:srgbClr val="11111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CAE967-DF2B-4C1F-8E70-691C5967A07E}"/>
              </a:ext>
            </a:extLst>
          </p:cNvPr>
          <p:cNvSpPr/>
          <p:nvPr/>
        </p:nvSpPr>
        <p:spPr>
          <a:xfrm>
            <a:off x="95741" y="9525"/>
            <a:ext cx="9048259" cy="1446550"/>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HITS Algorithm Implementation on the sample Graph(in java)</a:t>
            </a:r>
          </a:p>
        </p:txBody>
      </p:sp>
      <p:pic>
        <p:nvPicPr>
          <p:cNvPr id="3" name="Picture 2">
            <a:extLst>
              <a:ext uri="{FF2B5EF4-FFF2-40B4-BE49-F238E27FC236}">
                <a16:creationId xmlns:a16="http://schemas.microsoft.com/office/drawing/2014/main" id="{3983D5BC-77B8-4E66-BDDB-0574E7C737E0}"/>
              </a:ext>
            </a:extLst>
          </p:cNvPr>
          <p:cNvPicPr>
            <a:picLocks noChangeAspect="1"/>
          </p:cNvPicPr>
          <p:nvPr/>
        </p:nvPicPr>
        <p:blipFill rotWithShape="1">
          <a:blip r:embed="rId2"/>
          <a:srcRect l="11668" t="12963" r="8333" b="7037"/>
          <a:stretch/>
        </p:blipFill>
        <p:spPr>
          <a:xfrm>
            <a:off x="95741" y="1371600"/>
            <a:ext cx="8952518" cy="4648200"/>
          </a:xfrm>
          <a:prstGeom prst="rect">
            <a:avLst/>
          </a:prstGeom>
        </p:spPr>
      </p:pic>
    </p:spTree>
    <p:extLst>
      <p:ext uri="{BB962C8B-B14F-4D97-AF65-F5344CB8AC3E}">
        <p14:creationId xmlns:p14="http://schemas.microsoft.com/office/powerpoint/2010/main" val="373766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8F73E-810E-4FB3-88E7-2A83EA88E9D9}"/>
              </a:ext>
            </a:extLst>
          </p:cNvPr>
          <p:cNvPicPr>
            <a:picLocks noChangeAspect="1"/>
          </p:cNvPicPr>
          <p:nvPr/>
        </p:nvPicPr>
        <p:blipFill rotWithShape="1">
          <a:blip r:embed="rId2"/>
          <a:srcRect l="11667" t="12963" r="15000" b="14445"/>
          <a:stretch/>
        </p:blipFill>
        <p:spPr>
          <a:xfrm>
            <a:off x="0" y="0"/>
            <a:ext cx="9144000" cy="6096000"/>
          </a:xfrm>
          <a:prstGeom prst="rect">
            <a:avLst/>
          </a:prstGeom>
        </p:spPr>
      </p:pic>
    </p:spTree>
    <p:extLst>
      <p:ext uri="{BB962C8B-B14F-4D97-AF65-F5344CB8AC3E}">
        <p14:creationId xmlns:p14="http://schemas.microsoft.com/office/powerpoint/2010/main" val="278861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F1565-8A09-4E73-959F-27B1ECE5CDBE}"/>
              </a:ext>
            </a:extLst>
          </p:cNvPr>
          <p:cNvPicPr>
            <a:picLocks noChangeAspect="1"/>
          </p:cNvPicPr>
          <p:nvPr/>
        </p:nvPicPr>
        <p:blipFill rotWithShape="1">
          <a:blip r:embed="rId2"/>
          <a:srcRect l="11667" t="12963" r="5000" b="7037"/>
          <a:stretch/>
        </p:blipFill>
        <p:spPr>
          <a:xfrm>
            <a:off x="0" y="0"/>
            <a:ext cx="9144000" cy="6096000"/>
          </a:xfrm>
          <a:prstGeom prst="rect">
            <a:avLst/>
          </a:prstGeom>
        </p:spPr>
      </p:pic>
    </p:spTree>
    <p:extLst>
      <p:ext uri="{BB962C8B-B14F-4D97-AF65-F5344CB8AC3E}">
        <p14:creationId xmlns:p14="http://schemas.microsoft.com/office/powerpoint/2010/main" val="2887269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403F20-5096-40EC-BA26-A6AC50D2B00A}"/>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391183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849DA8-EA37-463F-9A18-6D214F394A13}"/>
              </a:ext>
            </a:extLst>
          </p:cNvPr>
          <p:cNvPicPr>
            <a:picLocks noChangeAspect="1"/>
          </p:cNvPicPr>
          <p:nvPr/>
        </p:nvPicPr>
        <p:blipFill>
          <a:blip r:embed="rId2"/>
          <a:stretch>
            <a:fillRect/>
          </a:stretch>
        </p:blipFill>
        <p:spPr>
          <a:xfrm>
            <a:off x="-76200" y="0"/>
            <a:ext cx="9220199" cy="6096000"/>
          </a:xfrm>
          <a:prstGeom prst="rect">
            <a:avLst/>
          </a:prstGeom>
        </p:spPr>
      </p:pic>
    </p:spTree>
    <p:extLst>
      <p:ext uri="{BB962C8B-B14F-4D97-AF65-F5344CB8AC3E}">
        <p14:creationId xmlns:p14="http://schemas.microsoft.com/office/powerpoint/2010/main" val="137737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5049A5-875D-4F2D-B36F-D61294142101}"/>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415302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2E72DB-B311-4211-B4EE-BEE8470FD46D}"/>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351000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BCC620-492E-4C9B-AA4E-F387D3CD1276}"/>
              </a:ext>
            </a:extLst>
          </p:cNvPr>
          <p:cNvPicPr>
            <a:picLocks noChangeAspect="1"/>
          </p:cNvPicPr>
          <p:nvPr/>
        </p:nvPicPr>
        <p:blipFill>
          <a:blip r:embed="rId2"/>
          <a:stretch>
            <a:fillRect/>
          </a:stretch>
        </p:blipFill>
        <p:spPr>
          <a:xfrm>
            <a:off x="0" y="0"/>
            <a:ext cx="9144000" cy="6172200"/>
          </a:xfrm>
          <a:prstGeom prst="rect">
            <a:avLst/>
          </a:prstGeom>
        </p:spPr>
      </p:pic>
    </p:spTree>
    <p:extLst>
      <p:ext uri="{BB962C8B-B14F-4D97-AF65-F5344CB8AC3E}">
        <p14:creationId xmlns:p14="http://schemas.microsoft.com/office/powerpoint/2010/main" val="412094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297BD9-5FCD-413D-942C-2C41B2C0FA08}"/>
              </a:ext>
            </a:extLst>
          </p:cNvPr>
          <p:cNvPicPr>
            <a:picLocks noChangeAspect="1"/>
          </p:cNvPicPr>
          <p:nvPr/>
        </p:nvPicPr>
        <p:blipFill>
          <a:blip r:embed="rId3"/>
          <a:stretch>
            <a:fillRect/>
          </a:stretch>
        </p:blipFill>
        <p:spPr>
          <a:xfrm>
            <a:off x="0" y="1"/>
            <a:ext cx="9144000" cy="4419600"/>
          </a:xfrm>
          <a:prstGeom prst="rect">
            <a:avLst/>
          </a:prstGeom>
        </p:spPr>
      </p:pic>
      <p:pic>
        <p:nvPicPr>
          <p:cNvPr id="3" name="Picture 2">
            <a:extLst>
              <a:ext uri="{FF2B5EF4-FFF2-40B4-BE49-F238E27FC236}">
                <a16:creationId xmlns:a16="http://schemas.microsoft.com/office/drawing/2014/main" id="{72C95F9E-A98A-4BE4-B336-5A1D3160BDA3}"/>
              </a:ext>
            </a:extLst>
          </p:cNvPr>
          <p:cNvPicPr>
            <a:picLocks noChangeAspect="1"/>
          </p:cNvPicPr>
          <p:nvPr/>
        </p:nvPicPr>
        <p:blipFill>
          <a:blip r:embed="rId4"/>
          <a:stretch>
            <a:fillRect/>
          </a:stretch>
        </p:blipFill>
        <p:spPr>
          <a:xfrm>
            <a:off x="0" y="4419601"/>
            <a:ext cx="9144000" cy="1658012"/>
          </a:xfrm>
          <a:prstGeom prst="rect">
            <a:avLst/>
          </a:prstGeom>
        </p:spPr>
      </p:pic>
    </p:spTree>
    <p:extLst>
      <p:ext uri="{BB962C8B-B14F-4D97-AF65-F5344CB8AC3E}">
        <p14:creationId xmlns:p14="http://schemas.microsoft.com/office/powerpoint/2010/main" val="751619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1259E-05B1-4D14-922A-2A42DBD079C7}"/>
              </a:ext>
            </a:extLst>
          </p:cNvPr>
          <p:cNvSpPr/>
          <p:nvPr/>
        </p:nvSpPr>
        <p:spPr>
          <a:xfrm>
            <a:off x="158568" y="27992"/>
            <a:ext cx="2579552" cy="461665"/>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rPr>
              <a:t>Sample Graph.txt</a:t>
            </a:r>
            <a:endParaRPr lang="en-IN" dirty="0"/>
          </a:p>
        </p:txBody>
      </p:sp>
      <p:pic>
        <p:nvPicPr>
          <p:cNvPr id="4" name="Picture 3">
            <a:extLst>
              <a:ext uri="{FF2B5EF4-FFF2-40B4-BE49-F238E27FC236}">
                <a16:creationId xmlns:a16="http://schemas.microsoft.com/office/drawing/2014/main" id="{9BAA444F-727A-464C-9B5E-7C7F4279656B}"/>
              </a:ext>
            </a:extLst>
          </p:cNvPr>
          <p:cNvPicPr>
            <a:picLocks noChangeAspect="1"/>
          </p:cNvPicPr>
          <p:nvPr/>
        </p:nvPicPr>
        <p:blipFill>
          <a:blip r:embed="rId2"/>
          <a:stretch>
            <a:fillRect/>
          </a:stretch>
        </p:blipFill>
        <p:spPr>
          <a:xfrm>
            <a:off x="158568" y="762000"/>
            <a:ext cx="8071032" cy="5029200"/>
          </a:xfrm>
          <a:prstGeom prst="rect">
            <a:avLst/>
          </a:prstGeom>
        </p:spPr>
      </p:pic>
    </p:spTree>
    <p:extLst>
      <p:ext uri="{BB962C8B-B14F-4D97-AF65-F5344CB8AC3E}">
        <p14:creationId xmlns:p14="http://schemas.microsoft.com/office/powerpoint/2010/main" val="87167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B26D-8510-4926-A4CB-6485AFCCE478}"/>
              </a:ext>
            </a:extLst>
          </p:cNvPr>
          <p:cNvSpPr>
            <a:spLocks noGrp="1"/>
          </p:cNvSpPr>
          <p:nvPr>
            <p:ph type="title"/>
          </p:nvPr>
        </p:nvSpPr>
        <p:spPr>
          <a:xfrm>
            <a:off x="76200" y="0"/>
            <a:ext cx="9144000" cy="1143000"/>
          </a:xfrm>
        </p:spPr>
        <p:txBody>
          <a:bodyPr/>
          <a:lstStyle/>
          <a:p>
            <a:r>
              <a:rPr lang="en-IN" b="1" dirty="0"/>
              <a:t>Goal of The Project:</a:t>
            </a:r>
            <a:br>
              <a:rPr lang="en-IN" b="1" dirty="0"/>
            </a:br>
            <a:br>
              <a:rPr lang="en-IN" b="1" dirty="0"/>
            </a:br>
            <a:r>
              <a:rPr lang="en-IN" sz="2800" dirty="0"/>
              <a:t>Using search engine to search for 30 web pages related to “Deep Learning.’’ Creating a root set that contains the 30 web pages, called seed pages. The root set is then expanded to a base set or </a:t>
            </a:r>
            <a:r>
              <a:rPr lang="en-IN" sz="2800" dirty="0" err="1"/>
              <a:t>neighborhood</a:t>
            </a:r>
            <a:r>
              <a:rPr lang="en-IN" sz="2800" dirty="0"/>
              <a:t> graph, by adding all of the pages that the root-set pages link to, and all of the pages that link to a page in the root set, up to a size </a:t>
            </a:r>
            <a:r>
              <a:rPr lang="en-IN" sz="2800" dirty="0" err="1"/>
              <a:t>cutoff</a:t>
            </a:r>
            <a:r>
              <a:rPr lang="en-IN" sz="2800" dirty="0"/>
              <a:t> threshold k where k is a user-specified parameter value. Each page in the </a:t>
            </a:r>
            <a:r>
              <a:rPr lang="en-IN" sz="2800" dirty="0" err="1"/>
              <a:t>neighborhood</a:t>
            </a:r>
            <a:r>
              <a:rPr lang="en-IN" sz="2800" dirty="0"/>
              <a:t> graph is initially assigned an authority weight of 1 and a hub weight of 1. Then we used the HITS algorithm to iteratively update the authority weight and hub weight and then normalize the algorithm so that the weights converge.</a:t>
            </a:r>
            <a:br>
              <a:rPr lang="en-IN" sz="2800" dirty="0"/>
            </a:br>
            <a:endParaRPr lang="en-IN" sz="2800" dirty="0"/>
          </a:p>
        </p:txBody>
      </p:sp>
    </p:spTree>
    <p:extLst>
      <p:ext uri="{BB962C8B-B14F-4D97-AF65-F5344CB8AC3E}">
        <p14:creationId xmlns:p14="http://schemas.microsoft.com/office/powerpoint/2010/main" val="1557928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63F6B2-5398-4CB7-B1C4-C1130DB1DD20}"/>
              </a:ext>
            </a:extLst>
          </p:cNvPr>
          <p:cNvSpPr/>
          <p:nvPr/>
        </p:nvSpPr>
        <p:spPr>
          <a:xfrm>
            <a:off x="158568" y="27992"/>
            <a:ext cx="4446089" cy="461665"/>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rPr>
              <a:t>HITS Algorithm Implementation</a:t>
            </a:r>
            <a:endParaRPr lang="en-IN" dirty="0"/>
          </a:p>
        </p:txBody>
      </p:sp>
      <p:pic>
        <p:nvPicPr>
          <p:cNvPr id="3" name="Picture 2">
            <a:extLst>
              <a:ext uri="{FF2B5EF4-FFF2-40B4-BE49-F238E27FC236}">
                <a16:creationId xmlns:a16="http://schemas.microsoft.com/office/drawing/2014/main" id="{DE5F6A3D-210B-4F74-8D04-0FBC82A050D3}"/>
              </a:ext>
            </a:extLst>
          </p:cNvPr>
          <p:cNvPicPr>
            <a:picLocks noChangeAspect="1"/>
          </p:cNvPicPr>
          <p:nvPr/>
        </p:nvPicPr>
        <p:blipFill>
          <a:blip r:embed="rId2"/>
          <a:stretch>
            <a:fillRect/>
          </a:stretch>
        </p:blipFill>
        <p:spPr>
          <a:xfrm>
            <a:off x="0" y="489658"/>
            <a:ext cx="9144000" cy="5606342"/>
          </a:xfrm>
          <a:prstGeom prst="rect">
            <a:avLst/>
          </a:prstGeom>
        </p:spPr>
      </p:pic>
    </p:spTree>
    <p:extLst>
      <p:ext uri="{BB962C8B-B14F-4D97-AF65-F5344CB8AC3E}">
        <p14:creationId xmlns:p14="http://schemas.microsoft.com/office/powerpoint/2010/main" val="2983763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CBA15-6115-44F4-96E5-35FB591B03E5}"/>
              </a:ext>
            </a:extLst>
          </p:cNvPr>
          <p:cNvPicPr>
            <a:picLocks noChangeAspect="1"/>
          </p:cNvPicPr>
          <p:nvPr/>
        </p:nvPicPr>
        <p:blipFill>
          <a:blip r:embed="rId2"/>
          <a:stretch>
            <a:fillRect/>
          </a:stretch>
        </p:blipFill>
        <p:spPr>
          <a:xfrm>
            <a:off x="0" y="1"/>
            <a:ext cx="9144000" cy="6096000"/>
          </a:xfrm>
          <a:prstGeom prst="rect">
            <a:avLst/>
          </a:prstGeom>
        </p:spPr>
      </p:pic>
    </p:spTree>
    <p:extLst>
      <p:ext uri="{BB962C8B-B14F-4D97-AF65-F5344CB8AC3E}">
        <p14:creationId xmlns:p14="http://schemas.microsoft.com/office/powerpoint/2010/main" val="4250621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96599-5141-439B-AC4A-0978CBBA4949}"/>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1438212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F06B4C-11FB-4CAC-9D5D-DAF330E84C80}"/>
              </a:ext>
            </a:extLst>
          </p:cNvPr>
          <p:cNvPicPr>
            <a:picLocks noChangeAspect="1"/>
          </p:cNvPicPr>
          <p:nvPr/>
        </p:nvPicPr>
        <p:blipFill>
          <a:blip r:embed="rId2"/>
          <a:stretch>
            <a:fillRect/>
          </a:stretch>
        </p:blipFill>
        <p:spPr>
          <a:xfrm>
            <a:off x="0" y="0"/>
            <a:ext cx="9144000" cy="6096000"/>
          </a:xfrm>
          <a:prstGeom prst="rect">
            <a:avLst/>
          </a:prstGeom>
        </p:spPr>
      </p:pic>
    </p:spTree>
    <p:extLst>
      <p:ext uri="{BB962C8B-B14F-4D97-AF65-F5344CB8AC3E}">
        <p14:creationId xmlns:p14="http://schemas.microsoft.com/office/powerpoint/2010/main" val="3320652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E92902-7AA8-45D9-8E8F-989ABE0854BD}"/>
              </a:ext>
            </a:extLst>
          </p:cNvPr>
          <p:cNvPicPr>
            <a:picLocks noChangeAspect="1"/>
          </p:cNvPicPr>
          <p:nvPr/>
        </p:nvPicPr>
        <p:blipFill>
          <a:blip r:embed="rId2"/>
          <a:stretch>
            <a:fillRect/>
          </a:stretch>
        </p:blipFill>
        <p:spPr>
          <a:xfrm>
            <a:off x="0" y="1"/>
            <a:ext cx="9144000" cy="6096000"/>
          </a:xfrm>
          <a:prstGeom prst="rect">
            <a:avLst/>
          </a:prstGeom>
        </p:spPr>
      </p:pic>
    </p:spTree>
    <p:extLst>
      <p:ext uri="{BB962C8B-B14F-4D97-AF65-F5344CB8AC3E}">
        <p14:creationId xmlns:p14="http://schemas.microsoft.com/office/powerpoint/2010/main" val="360304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F3ED9-8D32-4CCA-95E4-EA4B01C6A9B9}"/>
              </a:ext>
            </a:extLst>
          </p:cNvPr>
          <p:cNvPicPr>
            <a:picLocks noChangeAspect="1"/>
          </p:cNvPicPr>
          <p:nvPr/>
        </p:nvPicPr>
        <p:blipFill>
          <a:blip r:embed="rId2"/>
          <a:stretch>
            <a:fillRect/>
          </a:stretch>
        </p:blipFill>
        <p:spPr>
          <a:xfrm>
            <a:off x="0" y="23327"/>
            <a:ext cx="9144000" cy="5715000"/>
          </a:xfrm>
          <a:prstGeom prst="rect">
            <a:avLst/>
          </a:prstGeom>
        </p:spPr>
      </p:pic>
      <p:pic>
        <p:nvPicPr>
          <p:cNvPr id="3" name="Picture 2">
            <a:extLst>
              <a:ext uri="{FF2B5EF4-FFF2-40B4-BE49-F238E27FC236}">
                <a16:creationId xmlns:a16="http://schemas.microsoft.com/office/drawing/2014/main" id="{BEA03A36-6289-4473-ADB6-F2DD0830BECA}"/>
              </a:ext>
            </a:extLst>
          </p:cNvPr>
          <p:cNvPicPr>
            <a:picLocks noChangeAspect="1"/>
          </p:cNvPicPr>
          <p:nvPr/>
        </p:nvPicPr>
        <p:blipFill>
          <a:blip r:embed="rId3"/>
          <a:stretch>
            <a:fillRect/>
          </a:stretch>
        </p:blipFill>
        <p:spPr>
          <a:xfrm>
            <a:off x="-76200" y="5738327"/>
            <a:ext cx="9220200" cy="1160153"/>
          </a:xfrm>
          <a:prstGeom prst="rect">
            <a:avLst/>
          </a:prstGeom>
        </p:spPr>
      </p:pic>
    </p:spTree>
    <p:extLst>
      <p:ext uri="{BB962C8B-B14F-4D97-AF65-F5344CB8AC3E}">
        <p14:creationId xmlns:p14="http://schemas.microsoft.com/office/powerpoint/2010/main" val="3164992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8A2A27-B694-408D-9D49-983CA634229B}"/>
              </a:ext>
            </a:extLst>
          </p:cNvPr>
          <p:cNvSpPr/>
          <p:nvPr/>
        </p:nvSpPr>
        <p:spPr>
          <a:xfrm>
            <a:off x="158569" y="27992"/>
            <a:ext cx="8833032" cy="4154984"/>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rPr>
              <a:t>Problems Occurred:</a:t>
            </a:r>
          </a:p>
          <a:p>
            <a:endParaRPr lang="en-US" dirty="0">
              <a:ln w="0"/>
              <a:effectLst>
                <a:outerShdw blurRad="38100" dist="19050" dir="2700000" algn="tl" rotWithShape="0">
                  <a:schemeClr val="dk1">
                    <a:alpha val="40000"/>
                  </a:schemeClr>
                </a:outerShdw>
              </a:effectLst>
            </a:endParaRPr>
          </a:p>
          <a:p>
            <a:endParaRPr lang="en-US" dirty="0">
              <a:ln w="0"/>
              <a:effectLst>
                <a:outerShdw blurRad="38100" dist="19050" dir="2700000" algn="tl" rotWithShape="0">
                  <a:schemeClr val="dk1">
                    <a:alpha val="40000"/>
                  </a:schemeClr>
                </a:outerShdw>
              </a:effectLst>
            </a:endParaRP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Since in the first implementation of root and </a:t>
            </a:r>
            <a:r>
              <a:rPr lang="en-US" dirty="0" err="1">
                <a:ln w="0"/>
                <a:effectLst>
                  <a:outerShdw blurRad="38100" dist="19050" dir="2700000" algn="tl" rotWithShape="0">
                    <a:schemeClr val="dk1">
                      <a:alpha val="40000"/>
                    </a:schemeClr>
                  </a:outerShdw>
                </a:effectLst>
              </a:rPr>
              <a:t>neighbourhood</a:t>
            </a:r>
            <a:r>
              <a:rPr lang="en-US" dirty="0">
                <a:ln w="0"/>
                <a:effectLst>
                  <a:outerShdw blurRad="38100" dist="19050" dir="2700000" algn="tl" rotWithShape="0">
                    <a:schemeClr val="dk1">
                      <a:alpha val="40000"/>
                    </a:schemeClr>
                  </a:outerShdw>
                </a:effectLst>
              </a:rPr>
              <a:t> graphs, due to some errors that were showing the hits was not able to implement.</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So, tried to implement the HITS algorithm using a sample graph and tried to implement it .</a:t>
            </a:r>
          </a:p>
          <a:p>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352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BF91-FB14-425D-831E-58ACA4A04203}"/>
              </a:ext>
            </a:extLst>
          </p:cNvPr>
          <p:cNvSpPr>
            <a:spLocks noGrp="1"/>
          </p:cNvSpPr>
          <p:nvPr>
            <p:ph type="title"/>
          </p:nvPr>
        </p:nvSpPr>
        <p:spPr>
          <a:xfrm>
            <a:off x="2286000" y="2133600"/>
            <a:ext cx="7772400" cy="1149252"/>
          </a:xfrm>
        </p:spPr>
        <p:txBody>
          <a:bodyPr/>
          <a:lstStyle/>
          <a:p>
            <a:r>
              <a:rPr lang="en-IN" sz="7200" dirty="0">
                <a:solidFill>
                  <a:srgbClr val="002060"/>
                </a:solidFill>
              </a:rPr>
              <a:t>THANKYOU</a:t>
            </a:r>
          </a:p>
        </p:txBody>
      </p:sp>
    </p:spTree>
    <p:extLst>
      <p:ext uri="{BB962C8B-B14F-4D97-AF65-F5344CB8AC3E}">
        <p14:creationId xmlns:p14="http://schemas.microsoft.com/office/powerpoint/2010/main" val="228076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0E6D-D380-4992-8CDE-83333370705F}"/>
              </a:ext>
            </a:extLst>
          </p:cNvPr>
          <p:cNvSpPr txBox="1">
            <a:spLocks/>
          </p:cNvSpPr>
          <p:nvPr/>
        </p:nvSpPr>
        <p:spPr>
          <a:xfrm>
            <a:off x="76200" y="152400"/>
            <a:ext cx="9144000" cy="1066801"/>
          </a:xfrm>
          <a:prstGeom prst="rect">
            <a:avLst/>
          </a:prstGeom>
        </p:spPr>
        <p:txBody>
          <a:bodyPr/>
          <a:lstStyle>
            <a:lvl1pPr algn="l" rtl="0" eaLnBrk="0" fontAlgn="base" hangingPunct="0">
              <a:spcBef>
                <a:spcPct val="0"/>
              </a:spcBef>
              <a:spcAft>
                <a:spcPct val="0"/>
              </a:spcAft>
              <a:defRPr sz="3800">
                <a:solidFill>
                  <a:schemeClr val="tx2"/>
                </a:solidFill>
                <a:latin typeface="+mj-lt"/>
                <a:ea typeface="MS PGothic" pitchFamily="34" charset="-128"/>
                <a:cs typeface="+mj-cs"/>
              </a:defRPr>
            </a:lvl1pPr>
            <a:lvl2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2pPr>
            <a:lvl3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3pPr>
            <a:lvl4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4pPr>
            <a:lvl5pPr algn="l" rtl="0" eaLnBrk="0" fontAlgn="base" hangingPunct="0">
              <a:spcBef>
                <a:spcPct val="0"/>
              </a:spcBef>
              <a:spcAft>
                <a:spcPct val="0"/>
              </a:spcAft>
              <a:defRPr sz="3800">
                <a:solidFill>
                  <a:schemeClr val="tx2"/>
                </a:solidFill>
                <a:latin typeface="ITC Stone Sans Std Semibold" pitchFamily="-112" charset="0"/>
                <a:ea typeface="MS PGothic" pitchFamily="34" charset="-128"/>
              </a:defRPr>
            </a:lvl5pPr>
            <a:lvl6pPr marL="4572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6pPr>
            <a:lvl7pPr marL="9144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7pPr>
            <a:lvl8pPr marL="13716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8pPr>
            <a:lvl9pPr marL="1828800" algn="l" rtl="0" fontAlgn="base">
              <a:spcBef>
                <a:spcPct val="0"/>
              </a:spcBef>
              <a:spcAft>
                <a:spcPct val="0"/>
              </a:spcAft>
              <a:defRPr sz="3800">
                <a:solidFill>
                  <a:schemeClr val="tx2"/>
                </a:solidFill>
                <a:latin typeface="ITC Stone Sans Std Semibold" pitchFamily="-112" charset="0"/>
                <a:ea typeface="ＭＳ Ｐゴシック" pitchFamily="-112" charset="-128"/>
              </a:defRPr>
            </a:lvl9pPr>
          </a:lstStyle>
          <a:p>
            <a:r>
              <a:rPr lang="en-IN" b="1" kern="0" dirty="0"/>
              <a:t>Algorithm :</a:t>
            </a:r>
            <a:br>
              <a:rPr lang="en-IN" b="1" kern="0" dirty="0"/>
            </a:br>
            <a:endParaRPr lang="en-IN" b="1" kern="0" dirty="0"/>
          </a:p>
          <a:p>
            <a:r>
              <a:rPr lang="en-IN" sz="1400" dirty="0"/>
              <a:t>We consider two types of updates: Authority Update Rule and Hub Update Rule. In order to calculate the hub/authority scores of each node, repeated iterations of the Authority Update Rule and the Hub Update Rule are applied. A k-step application of the Hub-Authority algorithm entails applying for k times first the Authority Update Rule and then the Hub Update Rule.</a:t>
            </a:r>
            <a:endParaRPr lang="en-IN" sz="2800" kern="0" dirty="0"/>
          </a:p>
          <a:p>
            <a:r>
              <a:rPr lang="en-IN" sz="1800" b="1" dirty="0"/>
              <a:t>Authority update rule</a:t>
            </a:r>
          </a:p>
          <a:p>
            <a:br>
              <a:rPr lang="en-IN" sz="2800" kern="0" dirty="0"/>
            </a:br>
            <a:endParaRPr lang="en-IN" sz="2800" kern="0" dirty="0"/>
          </a:p>
        </p:txBody>
      </p:sp>
      <p:pic>
        <p:nvPicPr>
          <p:cNvPr id="24" name="Picture 23">
            <a:extLst>
              <a:ext uri="{FF2B5EF4-FFF2-40B4-BE49-F238E27FC236}">
                <a16:creationId xmlns:a16="http://schemas.microsoft.com/office/drawing/2014/main" id="{0129D8DB-AA2F-4A0D-8425-437CC6F141AB}"/>
              </a:ext>
            </a:extLst>
          </p:cNvPr>
          <p:cNvPicPr>
            <a:picLocks noChangeAspect="1"/>
          </p:cNvPicPr>
          <p:nvPr/>
        </p:nvPicPr>
        <p:blipFill>
          <a:blip r:embed="rId2"/>
          <a:stretch>
            <a:fillRect/>
          </a:stretch>
        </p:blipFill>
        <p:spPr>
          <a:xfrm>
            <a:off x="122852" y="2514600"/>
            <a:ext cx="3775788" cy="1009650"/>
          </a:xfrm>
          <a:prstGeom prst="rect">
            <a:avLst/>
          </a:prstGeom>
        </p:spPr>
      </p:pic>
      <p:sp>
        <p:nvSpPr>
          <p:cNvPr id="25" name="Rectangle 24">
            <a:extLst>
              <a:ext uri="{FF2B5EF4-FFF2-40B4-BE49-F238E27FC236}">
                <a16:creationId xmlns:a16="http://schemas.microsoft.com/office/drawing/2014/main" id="{888FE8E9-132E-4154-ADC5-350833F79D2D}"/>
              </a:ext>
            </a:extLst>
          </p:cNvPr>
          <p:cNvSpPr/>
          <p:nvPr/>
        </p:nvSpPr>
        <p:spPr>
          <a:xfrm>
            <a:off x="61426" y="3429000"/>
            <a:ext cx="9021147" cy="1292662"/>
          </a:xfrm>
          <a:prstGeom prst="rect">
            <a:avLst/>
          </a:prstGeom>
        </p:spPr>
        <p:txBody>
          <a:bodyPr wrap="square">
            <a:spAutoFit/>
          </a:bodyPr>
          <a:lstStyle/>
          <a:p>
            <a:r>
              <a:rPr lang="en-IN" sz="1400" dirty="0">
                <a:solidFill>
                  <a:srgbClr val="222222"/>
                </a:solidFill>
                <a:latin typeface="Arial" panose="020B0604020202020204" pitchFamily="34" charset="0"/>
              </a:rPr>
              <a:t>where n is the total number of pages connected to p and </a:t>
            </a:r>
            <a:r>
              <a:rPr lang="en-IN" sz="1400" dirty="0" err="1">
                <a:solidFill>
                  <a:srgbClr val="222222"/>
                </a:solidFill>
                <a:latin typeface="Arial" panose="020B0604020202020204" pitchFamily="34" charset="0"/>
              </a:rPr>
              <a:t>i</a:t>
            </a:r>
            <a:r>
              <a:rPr lang="en-IN" sz="1400" dirty="0">
                <a:solidFill>
                  <a:srgbClr val="222222"/>
                </a:solidFill>
                <a:latin typeface="Arial" panose="020B0604020202020204" pitchFamily="34" charset="0"/>
              </a:rPr>
              <a:t> is a page connected to p. That is, the Authority score of a page is the sum of all the Hub scores of pages that point to it.</a:t>
            </a:r>
          </a:p>
          <a:p>
            <a:r>
              <a:rPr lang="en-IN" sz="1800" b="1" dirty="0"/>
              <a:t>Hub update rule</a:t>
            </a:r>
          </a:p>
          <a:p>
            <a:endParaRPr lang="en-IN" sz="1800" b="1" dirty="0"/>
          </a:p>
          <a:p>
            <a:endParaRPr lang="en-IN" sz="1400" dirty="0"/>
          </a:p>
        </p:txBody>
      </p:sp>
      <p:pic>
        <p:nvPicPr>
          <p:cNvPr id="26" name="Picture 25">
            <a:extLst>
              <a:ext uri="{FF2B5EF4-FFF2-40B4-BE49-F238E27FC236}">
                <a16:creationId xmlns:a16="http://schemas.microsoft.com/office/drawing/2014/main" id="{17AB4420-A1A2-435D-869C-A9DA79822AAB}"/>
              </a:ext>
            </a:extLst>
          </p:cNvPr>
          <p:cNvPicPr>
            <a:picLocks noChangeAspect="1"/>
          </p:cNvPicPr>
          <p:nvPr/>
        </p:nvPicPr>
        <p:blipFill>
          <a:blip r:embed="rId3"/>
          <a:stretch>
            <a:fillRect/>
          </a:stretch>
        </p:blipFill>
        <p:spPr>
          <a:xfrm>
            <a:off x="61426" y="4259699"/>
            <a:ext cx="3381375" cy="923925"/>
          </a:xfrm>
          <a:prstGeom prst="rect">
            <a:avLst/>
          </a:prstGeom>
        </p:spPr>
      </p:pic>
      <p:sp>
        <p:nvSpPr>
          <p:cNvPr id="27" name="Rectangle 26">
            <a:extLst>
              <a:ext uri="{FF2B5EF4-FFF2-40B4-BE49-F238E27FC236}">
                <a16:creationId xmlns:a16="http://schemas.microsoft.com/office/drawing/2014/main" id="{7CB75B74-9058-4B93-AEDB-1A7B991F41F4}"/>
              </a:ext>
            </a:extLst>
          </p:cNvPr>
          <p:cNvSpPr/>
          <p:nvPr/>
        </p:nvSpPr>
        <p:spPr>
          <a:xfrm>
            <a:off x="66869" y="5290751"/>
            <a:ext cx="9153331" cy="523220"/>
          </a:xfrm>
          <a:prstGeom prst="rect">
            <a:avLst/>
          </a:prstGeom>
        </p:spPr>
        <p:txBody>
          <a:bodyPr wrap="square">
            <a:spAutoFit/>
          </a:bodyPr>
          <a:lstStyle/>
          <a:p>
            <a:r>
              <a:rPr lang="en-IN" sz="1400" dirty="0">
                <a:solidFill>
                  <a:srgbClr val="222222"/>
                </a:solidFill>
                <a:latin typeface="Arial" panose="020B0604020202020204" pitchFamily="34" charset="0"/>
              </a:rPr>
              <a:t>where n is the total number of pages p connects to and </a:t>
            </a:r>
            <a:r>
              <a:rPr lang="en-IN" sz="1400" dirty="0" err="1">
                <a:solidFill>
                  <a:srgbClr val="222222"/>
                </a:solidFill>
                <a:latin typeface="Arial" panose="020B0604020202020204" pitchFamily="34" charset="0"/>
              </a:rPr>
              <a:t>i</a:t>
            </a:r>
            <a:r>
              <a:rPr lang="en-IN" sz="1400" dirty="0">
                <a:solidFill>
                  <a:srgbClr val="222222"/>
                </a:solidFill>
                <a:latin typeface="Arial" panose="020B0604020202020204" pitchFamily="34" charset="0"/>
              </a:rPr>
              <a:t> is a page which p connects to. Thus a page's Hub score is the sum of the Authority scores of all its linking pages</a:t>
            </a:r>
            <a:endParaRPr lang="en-IN" sz="1400" dirty="0"/>
          </a:p>
        </p:txBody>
      </p:sp>
    </p:spTree>
    <p:extLst>
      <p:ext uri="{BB962C8B-B14F-4D97-AF65-F5344CB8AC3E}">
        <p14:creationId xmlns:p14="http://schemas.microsoft.com/office/powerpoint/2010/main" val="313840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DE886B-D456-410E-BFB9-59E2503AEE7F}"/>
              </a:ext>
            </a:extLst>
          </p:cNvPr>
          <p:cNvSpPr/>
          <p:nvPr/>
        </p:nvSpPr>
        <p:spPr>
          <a:xfrm>
            <a:off x="3110" y="228600"/>
            <a:ext cx="9144000" cy="1169551"/>
          </a:xfrm>
          <a:prstGeom prst="rect">
            <a:avLst/>
          </a:prstGeom>
        </p:spPr>
        <p:txBody>
          <a:bodyPr wrap="square">
            <a:spAutoFit/>
          </a:bodyPr>
          <a:lstStyle/>
          <a:p>
            <a:r>
              <a:rPr lang="en-IN" sz="1400" b="1" dirty="0">
                <a:latin typeface="Arial" panose="020B0604020202020204" pitchFamily="34" charset="0"/>
              </a:rPr>
              <a:t>Normalization</a:t>
            </a:r>
          </a:p>
          <a:p>
            <a:endParaRPr lang="en-IN" sz="1400" b="1" dirty="0">
              <a:latin typeface="Arial" panose="020B0604020202020204" pitchFamily="34" charset="0"/>
            </a:endParaRPr>
          </a:p>
          <a:p>
            <a:r>
              <a:rPr lang="en-IN" sz="1400" dirty="0">
                <a:latin typeface="Arial" panose="020B0604020202020204" pitchFamily="34" charset="0"/>
              </a:rPr>
              <a:t>The final hub-authority scores of nodes are determined after infinite repetitions of the algorithm. As directly and iteratively applying the Hub Update Rule and Authority Update Rule leads to diverging values, it is necessary to normalize the matrix after every iteration. Thus the values obtained from this process will eventually converge.</a:t>
            </a:r>
            <a:endParaRPr lang="en-IN" sz="1400" b="0" i="0" dirty="0">
              <a:effectLst/>
              <a:latin typeface="Arial" panose="020B0604020202020204" pitchFamily="34" charset="0"/>
            </a:endParaRPr>
          </a:p>
        </p:txBody>
      </p:sp>
      <p:sp>
        <p:nvSpPr>
          <p:cNvPr id="3" name="Rectangle 2">
            <a:extLst>
              <a:ext uri="{FF2B5EF4-FFF2-40B4-BE49-F238E27FC236}">
                <a16:creationId xmlns:a16="http://schemas.microsoft.com/office/drawing/2014/main" id="{ED290185-5F0C-4CF1-A060-F41BBB3D5C62}"/>
              </a:ext>
            </a:extLst>
          </p:cNvPr>
          <p:cNvSpPr/>
          <p:nvPr/>
        </p:nvSpPr>
        <p:spPr>
          <a:xfrm>
            <a:off x="-13996" y="1524000"/>
            <a:ext cx="1883272" cy="461665"/>
          </a:xfrm>
          <a:prstGeom prst="rect">
            <a:avLst/>
          </a:prstGeom>
        </p:spPr>
        <p:txBody>
          <a:bodyPr wrap="none">
            <a:spAutoFit/>
          </a:bodyPr>
          <a:lstStyle/>
          <a:p>
            <a:r>
              <a:rPr lang="en-IN" b="1" dirty="0">
                <a:solidFill>
                  <a:srgbClr val="000000"/>
                </a:solidFill>
                <a:latin typeface="Linux Libertine"/>
              </a:rPr>
              <a:t>Pseudocode</a:t>
            </a:r>
          </a:p>
        </p:txBody>
      </p:sp>
      <p:pic>
        <p:nvPicPr>
          <p:cNvPr id="4" name="Picture 3">
            <a:extLst>
              <a:ext uri="{FF2B5EF4-FFF2-40B4-BE49-F238E27FC236}">
                <a16:creationId xmlns:a16="http://schemas.microsoft.com/office/drawing/2014/main" id="{4D45B426-FFCB-4698-87B4-8CD6371B7DE2}"/>
              </a:ext>
            </a:extLst>
          </p:cNvPr>
          <p:cNvPicPr>
            <a:picLocks noChangeAspect="1"/>
          </p:cNvPicPr>
          <p:nvPr/>
        </p:nvPicPr>
        <p:blipFill>
          <a:blip r:embed="rId2"/>
          <a:stretch>
            <a:fillRect/>
          </a:stretch>
        </p:blipFill>
        <p:spPr>
          <a:xfrm>
            <a:off x="-20216" y="2362200"/>
            <a:ext cx="9005596" cy="3727764"/>
          </a:xfrm>
          <a:prstGeom prst="rect">
            <a:avLst/>
          </a:prstGeom>
        </p:spPr>
      </p:pic>
      <p:sp>
        <p:nvSpPr>
          <p:cNvPr id="5" name="Rectangle 4">
            <a:extLst>
              <a:ext uri="{FF2B5EF4-FFF2-40B4-BE49-F238E27FC236}">
                <a16:creationId xmlns:a16="http://schemas.microsoft.com/office/drawing/2014/main" id="{D4A651D0-C131-41D1-BF77-404E0A8284FF}"/>
              </a:ext>
            </a:extLst>
          </p:cNvPr>
          <p:cNvSpPr/>
          <p:nvPr/>
        </p:nvSpPr>
        <p:spPr>
          <a:xfrm>
            <a:off x="-20216" y="1957625"/>
            <a:ext cx="6705600" cy="307777"/>
          </a:xfrm>
          <a:prstGeom prst="rect">
            <a:avLst/>
          </a:prstGeom>
        </p:spPr>
        <p:txBody>
          <a:bodyPr wrap="square">
            <a:spAutoFit/>
          </a:bodyPr>
          <a:lstStyle/>
          <a:p>
            <a:r>
              <a:rPr lang="en-IN" sz="1400" dirty="0">
                <a:solidFill>
                  <a:srgbClr val="222222"/>
                </a:solidFill>
                <a:latin typeface="Arial" panose="020B0604020202020204" pitchFamily="34" charset="0"/>
              </a:rPr>
              <a:t>The hub and authority values converge in the pseudocode below.</a:t>
            </a:r>
            <a:endParaRPr lang="en-IN" sz="1400" dirty="0"/>
          </a:p>
        </p:txBody>
      </p:sp>
    </p:spTree>
    <p:extLst>
      <p:ext uri="{BB962C8B-B14F-4D97-AF65-F5344CB8AC3E}">
        <p14:creationId xmlns:p14="http://schemas.microsoft.com/office/powerpoint/2010/main" val="8497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C6F51C-7A03-4E71-92FC-8B93BB7A09BB}"/>
              </a:ext>
            </a:extLst>
          </p:cNvPr>
          <p:cNvSpPr/>
          <p:nvPr/>
        </p:nvSpPr>
        <p:spPr>
          <a:xfrm>
            <a:off x="122432" y="76200"/>
            <a:ext cx="8869167"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Root and Neighborhood set related to Deep Learning</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0F2E4D68-2DD8-485E-9D1F-13FDB8622978}"/>
              </a:ext>
            </a:extLst>
          </p:cNvPr>
          <p:cNvPicPr>
            <a:picLocks noChangeAspect="1"/>
          </p:cNvPicPr>
          <p:nvPr/>
        </p:nvPicPr>
        <p:blipFill>
          <a:blip r:embed="rId2"/>
          <a:stretch>
            <a:fillRect/>
          </a:stretch>
        </p:blipFill>
        <p:spPr>
          <a:xfrm>
            <a:off x="0" y="599421"/>
            <a:ext cx="9067800" cy="5497334"/>
          </a:xfrm>
          <a:prstGeom prst="rect">
            <a:avLst/>
          </a:prstGeom>
        </p:spPr>
      </p:pic>
    </p:spTree>
    <p:extLst>
      <p:ext uri="{BB962C8B-B14F-4D97-AF65-F5344CB8AC3E}">
        <p14:creationId xmlns:p14="http://schemas.microsoft.com/office/powerpoint/2010/main" val="58431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4171B-93DE-4F5E-811E-022721306A60}"/>
              </a:ext>
            </a:extLst>
          </p:cNvPr>
          <p:cNvPicPr>
            <a:picLocks noChangeAspect="1"/>
          </p:cNvPicPr>
          <p:nvPr/>
        </p:nvPicPr>
        <p:blipFill rotWithShape="1">
          <a:blip r:embed="rId2"/>
          <a:srcRect l="11666" t="12963" r="832" b="7037"/>
          <a:stretch/>
        </p:blipFill>
        <p:spPr>
          <a:xfrm>
            <a:off x="0" y="0"/>
            <a:ext cx="9067800" cy="6019800"/>
          </a:xfrm>
          <a:prstGeom prst="rect">
            <a:avLst/>
          </a:prstGeom>
        </p:spPr>
      </p:pic>
    </p:spTree>
    <p:extLst>
      <p:ext uri="{BB962C8B-B14F-4D97-AF65-F5344CB8AC3E}">
        <p14:creationId xmlns:p14="http://schemas.microsoft.com/office/powerpoint/2010/main" val="419391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B13607-7A96-4A41-9BA4-2AC89BD438D7}"/>
              </a:ext>
            </a:extLst>
          </p:cNvPr>
          <p:cNvPicPr>
            <a:picLocks noChangeAspect="1"/>
          </p:cNvPicPr>
          <p:nvPr/>
        </p:nvPicPr>
        <p:blipFill rotWithShape="1">
          <a:blip r:embed="rId2"/>
          <a:srcRect l="11667" t="12963" r="833" b="7037"/>
          <a:stretch/>
        </p:blipFill>
        <p:spPr>
          <a:xfrm>
            <a:off x="0" y="0"/>
            <a:ext cx="9067800" cy="6019800"/>
          </a:xfrm>
          <a:prstGeom prst="rect">
            <a:avLst/>
          </a:prstGeom>
        </p:spPr>
      </p:pic>
    </p:spTree>
    <p:extLst>
      <p:ext uri="{BB962C8B-B14F-4D97-AF65-F5344CB8AC3E}">
        <p14:creationId xmlns:p14="http://schemas.microsoft.com/office/powerpoint/2010/main" val="152765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BA90FF-9D50-4B84-858E-66A34E67FB1A}"/>
              </a:ext>
            </a:extLst>
          </p:cNvPr>
          <p:cNvPicPr>
            <a:picLocks noChangeAspect="1"/>
          </p:cNvPicPr>
          <p:nvPr/>
        </p:nvPicPr>
        <p:blipFill rotWithShape="1">
          <a:blip r:embed="rId2"/>
          <a:srcRect l="11667" t="12963" r="833" b="7037"/>
          <a:stretch/>
        </p:blipFill>
        <p:spPr>
          <a:xfrm>
            <a:off x="43543" y="9331"/>
            <a:ext cx="9144000" cy="5791200"/>
          </a:xfrm>
          <a:prstGeom prst="rect">
            <a:avLst/>
          </a:prstGeom>
        </p:spPr>
      </p:pic>
      <p:sp>
        <p:nvSpPr>
          <p:cNvPr id="3" name="Rectangle 2">
            <a:extLst>
              <a:ext uri="{FF2B5EF4-FFF2-40B4-BE49-F238E27FC236}">
                <a16:creationId xmlns:a16="http://schemas.microsoft.com/office/drawing/2014/main" id="{FA8F2A5D-6F72-4AFE-88F1-55D6B71252EF}"/>
              </a:ext>
            </a:extLst>
          </p:cNvPr>
          <p:cNvSpPr/>
          <p:nvPr/>
        </p:nvSpPr>
        <p:spPr>
          <a:xfrm>
            <a:off x="-457200" y="5715000"/>
            <a:ext cx="8077200" cy="461665"/>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In between lots of neighborhood pages links</a:t>
            </a:r>
          </a:p>
        </p:txBody>
      </p:sp>
    </p:spTree>
    <p:extLst>
      <p:ext uri="{BB962C8B-B14F-4D97-AF65-F5344CB8AC3E}">
        <p14:creationId xmlns:p14="http://schemas.microsoft.com/office/powerpoint/2010/main" val="122398454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ITC Stone Sans Std Semibold"/>
        <a:ea typeface="ＭＳ Ｐゴシック"/>
        <a:cs typeface=""/>
      </a:majorFont>
      <a:minorFont>
        <a:latin typeface="ITC Stone Sans Std Semibold"/>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14051</TotalTime>
  <Words>366</Words>
  <Application>Microsoft Office PowerPoint</Application>
  <PresentationFormat>On-screen Show (4:3)</PresentationFormat>
  <Paragraphs>63</Paragraphs>
  <Slides>37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MS PGothic</vt:lpstr>
      <vt:lpstr>MS PGothic</vt:lpstr>
      <vt:lpstr>Arial</vt:lpstr>
      <vt:lpstr>ITC Stone Sans Std Semibold</vt:lpstr>
      <vt:lpstr>Linux Libertine</vt:lpstr>
      <vt:lpstr>Times New Roman</vt:lpstr>
      <vt:lpstr>Wingdings</vt:lpstr>
      <vt:lpstr>Blank Presentation</vt:lpstr>
      <vt:lpstr>    APRIORI ALGORITHM  </vt:lpstr>
      <vt:lpstr>PowerPoint Presentation</vt:lpstr>
      <vt:lpstr>Goal of The Project:  Using search engine to search for 30 web pages related to “Deep Learning.’’ Creating a root set that contains the 30 web pages, called seed pages. The root set is then expanded to a base set or neighborhood graph, by adding all of the pages that the root-set pages link to, and all of the pages that link to a page in the root set, up to a size cutoff threshold k where k is a user-specified parameter value. Each page in the neighborhood graph is initially assigned an authority weight of 1 and a hub weight of 1. Then we used the HITS algorithm to iteratively update the authority weight and hub weight and then normalize the algorithm so that the weights converge.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Foundry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Manier</dc:creator>
  <cp:lastModifiedBy>Charanpreet Kaur Dhir</cp:lastModifiedBy>
  <cp:revision>292</cp:revision>
  <dcterms:created xsi:type="dcterms:W3CDTF">2010-08-24T00:21:04Z</dcterms:created>
  <dcterms:modified xsi:type="dcterms:W3CDTF">2019-04-27T22:12:42Z</dcterms:modified>
</cp:coreProperties>
</file>